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0"/>
  </p:notesMasterIdLst>
  <p:handoutMasterIdLst>
    <p:handoutMasterId r:id="rId21"/>
  </p:handoutMasterIdLst>
  <p:sldIdLst>
    <p:sldId id="256" r:id="rId2"/>
    <p:sldId id="300" r:id="rId3"/>
    <p:sldId id="258" r:id="rId4"/>
    <p:sldId id="281" r:id="rId5"/>
    <p:sldId id="282" r:id="rId6"/>
    <p:sldId id="303" r:id="rId7"/>
    <p:sldId id="293" r:id="rId8"/>
    <p:sldId id="259" r:id="rId9"/>
    <p:sldId id="267" r:id="rId10"/>
    <p:sldId id="269" r:id="rId11"/>
    <p:sldId id="280" r:id="rId12"/>
    <p:sldId id="284" r:id="rId13"/>
    <p:sldId id="291" r:id="rId14"/>
    <p:sldId id="304" r:id="rId15"/>
    <p:sldId id="295" r:id="rId16"/>
    <p:sldId id="296" r:id="rId17"/>
    <p:sldId id="298" r:id="rId18"/>
    <p:sldId id="29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uro Ramos" initials="AR" lastIdx="1" clrIdx="0">
    <p:extLst>
      <p:ext uri="{19B8F6BF-5375-455C-9EA6-DF929625EA0E}">
        <p15:presenceInfo xmlns:p15="http://schemas.microsoft.com/office/powerpoint/2012/main" userId="S::aramos@SWRI20.onmicrosoft.com::1bd7f324-7e90-474d-bef5-277113b0f701" providerId="AD"/>
      </p:ext>
    </p:extLst>
  </p:cmAuthor>
  <p:cmAuthor id="2" name="David Pickett" initials="DP" lastIdx="6" clrIdx="1">
    <p:extLst>
      <p:ext uri="{19B8F6BF-5375-455C-9EA6-DF929625EA0E}">
        <p15:presenceInfo xmlns:p15="http://schemas.microsoft.com/office/powerpoint/2012/main" userId="David Picket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0991C"/>
    <a:srgbClr val="B9CE7D"/>
    <a:srgbClr val="CA7B2E"/>
    <a:srgbClr val="CF8640"/>
    <a:srgbClr val="FFCC04"/>
    <a:srgbClr val="919500"/>
    <a:srgbClr val="BB5B80"/>
    <a:srgbClr val="47B66D"/>
    <a:srgbClr val="E09B24"/>
    <a:srgbClr val="8EB0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16"/>
    <p:restoredTop sz="70703" autoAdjust="0"/>
  </p:normalViewPr>
  <p:slideViewPr>
    <p:cSldViewPr snapToGrid="0" snapToObjects="1">
      <p:cViewPr varScale="1">
        <p:scale>
          <a:sx n="63" d="100"/>
          <a:sy n="63" d="100"/>
        </p:scale>
        <p:origin x="1050" y="72"/>
      </p:cViewPr>
      <p:guideLst/>
    </p:cSldViewPr>
  </p:slideViewPr>
  <p:notesTextViewPr>
    <p:cViewPr>
      <p:scale>
        <a:sx n="1" d="1"/>
        <a:sy n="1" d="1"/>
      </p:scale>
      <p:origin x="0" y="0"/>
    </p:cViewPr>
  </p:notesTextViewPr>
  <p:sorterViewPr>
    <p:cViewPr>
      <p:scale>
        <a:sx n="100" d="100"/>
        <a:sy n="100" d="100"/>
      </p:scale>
      <p:origin x="0" y="-1144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ABBEE7E-114D-3448-AF26-FAF0A502C3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C97C9EE-4C11-9149-B66C-04069E627F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BB1F2E-5BFF-2C45-BF13-812577A13128}" type="datetimeFigureOut">
              <a:rPr lang="en-US" smtClean="0"/>
              <a:t>8/26/2020</a:t>
            </a:fld>
            <a:endParaRPr lang="en-US"/>
          </a:p>
        </p:txBody>
      </p:sp>
      <p:sp>
        <p:nvSpPr>
          <p:cNvPr id="4" name="Footer Placeholder 3">
            <a:extLst>
              <a:ext uri="{FF2B5EF4-FFF2-40B4-BE49-F238E27FC236}">
                <a16:creationId xmlns:a16="http://schemas.microsoft.com/office/drawing/2014/main" id="{AB285D61-981B-8D47-9264-0E2CB46A96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O. Pensado, SwRI</a:t>
            </a:r>
          </a:p>
        </p:txBody>
      </p:sp>
      <p:sp>
        <p:nvSpPr>
          <p:cNvPr id="5" name="Slide Number Placeholder 4">
            <a:extLst>
              <a:ext uri="{FF2B5EF4-FFF2-40B4-BE49-F238E27FC236}">
                <a16:creationId xmlns:a16="http://schemas.microsoft.com/office/drawing/2014/main" id="{65F30E76-5A2B-AE4F-A547-EF0793B7536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8023B7-6FE7-B74C-84B6-2DFA89F32601}" type="slidenum">
              <a:rPr lang="en-US" smtClean="0"/>
              <a:t>‹#›</a:t>
            </a:fld>
            <a:endParaRPr lang="en-US"/>
          </a:p>
        </p:txBody>
      </p:sp>
    </p:spTree>
    <p:extLst>
      <p:ext uri="{BB962C8B-B14F-4D97-AF65-F5344CB8AC3E}">
        <p14:creationId xmlns:p14="http://schemas.microsoft.com/office/powerpoint/2010/main" val="15927899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7196A-4174-9E47-9D68-8EC78CFA97C2}" type="datetimeFigureOut">
              <a:rPr lang="en-US" smtClean="0"/>
              <a:t>8/26/2020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O. Pensado, SwRI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201C48-AA1A-1840-AFC2-E4D8F0C755D3}" type="slidenum">
              <a:rPr lang="en-US" smtClean="0"/>
              <a:t>‹#›</a:t>
            </a:fld>
            <a:endParaRPr lang="en-US"/>
          </a:p>
        </p:txBody>
      </p:sp>
    </p:spTree>
    <p:extLst>
      <p:ext uri="{BB962C8B-B14F-4D97-AF65-F5344CB8AC3E}">
        <p14:creationId xmlns:p14="http://schemas.microsoft.com/office/powerpoint/2010/main" val="416410282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a:t>
            </a:fld>
            <a:endParaRPr lang="en-US"/>
          </a:p>
        </p:txBody>
      </p:sp>
    </p:spTree>
    <p:extLst>
      <p:ext uri="{BB962C8B-B14F-4D97-AF65-F5344CB8AC3E}">
        <p14:creationId xmlns:p14="http://schemas.microsoft.com/office/powerpoint/2010/main" val="440507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important dates influencing dose estimates are the start of the crop season and the crop harvest date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However, the effect of varying solely the duration of the farming seasons (crop season, hay season, grazing season) on dose estimates is relatively minor</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most important factor influencing dose estimates is whether an accident occurs near the beginning or end of a farming season</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No need to spend much effort in refining dates of farming seasons for site-specific analyses </a:t>
            </a:r>
          </a:p>
          <a:p>
            <a:endParaRPr lang="en-US" dirty="0"/>
          </a:p>
          <a:p>
            <a:endParaRPr lang="en-US" dirty="0"/>
          </a:p>
          <a:p>
            <a:r>
              <a:rPr lang="en-US" dirty="0"/>
              <a:t>The main point is that spikes correlate with the occurrence of accidents.</a:t>
            </a:r>
          </a:p>
          <a:p>
            <a:endParaRPr lang="en-US" dirty="0"/>
          </a:p>
          <a:p>
            <a:r>
              <a:rPr lang="en-US" dirty="0"/>
              <a:t>I have a confusion here.  The NUREG 6613 states that COMIDA2 prepares a type of lookup table with the variable assumed accident dates.  Then MACCS takes the results from the closest accident to the postulated date of the accident.  If such was true, some accident dates would not matter to the dose and cost results.  However such appears not true.  The results are affected by all accident dates.  It seems to me that the NUREG 6613 description is not accurate.  Rather than using results from a single accident date, COMIDA2 computes an average over all accident dates to determine the population dose and the economic cost.</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12</a:t>
            </a:fld>
            <a:endParaRPr lang="en-US"/>
          </a:p>
        </p:txBody>
      </p:sp>
    </p:spTree>
    <p:extLst>
      <p:ext uri="{BB962C8B-B14F-4D97-AF65-F5344CB8AC3E}">
        <p14:creationId xmlns:p14="http://schemas.microsoft.com/office/powerpoint/2010/main" val="1834234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Holdup: delay from production to consumption</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13</a:t>
            </a:fld>
            <a:endParaRPr lang="en-US"/>
          </a:p>
        </p:txBody>
      </p:sp>
    </p:spTree>
    <p:extLst>
      <p:ext uri="{BB962C8B-B14F-4D97-AF65-F5344CB8AC3E}">
        <p14:creationId xmlns:p14="http://schemas.microsoft.com/office/powerpoint/2010/main" val="2859521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Horizontal axis: holdup time (grains)</a:t>
            </a:r>
          </a:p>
          <a:p>
            <a:r>
              <a:rPr lang="en-US" dirty="0"/>
              <a:t>Vertical axis: accumulated population dose (grains) for a specific radionuclide</a:t>
            </a:r>
          </a:p>
          <a:p>
            <a:r>
              <a:rPr lang="en-US" dirty="0"/>
              <a:t>Different curves represent different accident dates</a:t>
            </a:r>
          </a:p>
          <a:p>
            <a:endParaRPr lang="en-US" dirty="0"/>
          </a:p>
          <a:p>
            <a:r>
              <a:rPr lang="en-US" dirty="0"/>
              <a:t>Half life of Cs-137: 10,960 days</a:t>
            </a:r>
          </a:p>
          <a:p>
            <a:r>
              <a:rPr lang="en-US" dirty="0"/>
              <a:t>Half life of I-132: 8.04 days</a:t>
            </a:r>
          </a:p>
          <a:p>
            <a:endParaRPr lang="en-US" dirty="0"/>
          </a:p>
          <a:p>
            <a:r>
              <a:rPr lang="en-US" dirty="0"/>
              <a:t>The concept of holdup may need to be revisited.  My recommendation is that the holdup should not be used in the proportion of how much harvest is consumed in the current or the next accident year.</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14</a:t>
            </a:fld>
            <a:endParaRPr lang="en-US"/>
          </a:p>
        </p:txBody>
      </p:sp>
    </p:spTree>
    <p:extLst>
      <p:ext uri="{BB962C8B-B14F-4D97-AF65-F5344CB8AC3E}">
        <p14:creationId xmlns:p14="http://schemas.microsoft.com/office/powerpoint/2010/main" val="3177561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Input variables that are linearly related to the individual dose or population dose were highlighted by the sensitivity analysis</a:t>
            </a:r>
          </a:p>
          <a:p>
            <a:pPr lvl="1"/>
            <a:r>
              <a:rPr lang="en-US" dirty="0"/>
              <a:t>Consumption rates, production rates, dry to wet ratio</a:t>
            </a:r>
          </a:p>
          <a:p>
            <a:pPr lvl="1"/>
            <a:endParaRPr lang="en-US" dirty="0"/>
          </a:p>
          <a:p>
            <a:r>
              <a:rPr lang="en-US" dirty="0"/>
              <a:t>Grains are highlighted due to their high dry-to-wet ratio</a:t>
            </a:r>
          </a:p>
          <a:p>
            <a:pPr lvl="1"/>
            <a:r>
              <a:rPr lang="en-US" dirty="0"/>
              <a:t>Grains are more concentrated than other food products</a:t>
            </a:r>
          </a:p>
          <a:p>
            <a:pPr lvl="1"/>
            <a:endParaRPr lang="en-US" dirty="0"/>
          </a:p>
          <a:p>
            <a:r>
              <a:rPr lang="en-US" dirty="0"/>
              <a:t>Leafy vegetables are highlighted due to the assumption of high translocation rates</a:t>
            </a:r>
          </a:p>
          <a:p>
            <a:pPr lvl="1"/>
            <a:r>
              <a:rPr lang="en-US" dirty="0"/>
              <a:t>Radioactivity is assumed efficiently incorporated by leaves</a:t>
            </a:r>
          </a:p>
          <a:p>
            <a:pPr lvl="1"/>
            <a:endParaRPr lang="en-US" dirty="0"/>
          </a:p>
          <a:p>
            <a:r>
              <a:rPr lang="en-US" dirty="0"/>
              <a:t>Milk consumption is highlighted because of the assumed relatively high consumption rates</a:t>
            </a:r>
          </a:p>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15</a:t>
            </a:fld>
            <a:endParaRPr lang="en-US"/>
          </a:p>
        </p:txBody>
      </p:sp>
    </p:spTree>
    <p:extLst>
      <p:ext uri="{BB962C8B-B14F-4D97-AF65-F5344CB8AC3E}">
        <p14:creationId xmlns:p14="http://schemas.microsoft.com/office/powerpoint/2010/main" val="2313734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Input variables that are linearly related to the individual dose or population dose were highlighted by the sensitivity analysis</a:t>
            </a:r>
          </a:p>
          <a:p>
            <a:pPr lvl="1"/>
            <a:r>
              <a:rPr lang="en-US" dirty="0"/>
              <a:t>Consumption rates, production rates, dry to wet ratio</a:t>
            </a:r>
          </a:p>
          <a:p>
            <a:pPr lvl="1"/>
            <a:endParaRPr lang="en-US" dirty="0"/>
          </a:p>
          <a:p>
            <a:r>
              <a:rPr lang="en-US" dirty="0"/>
              <a:t>Grains are highlighted due to their high dry-to-wet ratio</a:t>
            </a:r>
          </a:p>
          <a:p>
            <a:pPr lvl="1"/>
            <a:r>
              <a:rPr lang="en-US" dirty="0"/>
              <a:t>Grains are more concentrated than other food products</a:t>
            </a:r>
          </a:p>
          <a:p>
            <a:pPr lvl="1"/>
            <a:endParaRPr lang="en-US" dirty="0"/>
          </a:p>
          <a:p>
            <a:r>
              <a:rPr lang="en-US" dirty="0"/>
              <a:t>Leafy vegetables are highlighted due to the assumption of high translocation rates</a:t>
            </a:r>
          </a:p>
          <a:p>
            <a:pPr lvl="1"/>
            <a:r>
              <a:rPr lang="en-US" dirty="0"/>
              <a:t>Radioactivity is assumed efficiently incorporated by leaves</a:t>
            </a:r>
          </a:p>
          <a:p>
            <a:pPr lvl="1"/>
            <a:endParaRPr lang="en-US" dirty="0"/>
          </a:p>
          <a:p>
            <a:r>
              <a:rPr lang="en-US" dirty="0"/>
              <a:t>Milk consumption is highlighted because of the assumed relatively high consumption rates</a:t>
            </a:r>
          </a:p>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16</a:t>
            </a:fld>
            <a:endParaRPr lang="en-US"/>
          </a:p>
        </p:txBody>
      </p:sp>
    </p:spTree>
    <p:extLst>
      <p:ext uri="{BB962C8B-B14F-4D97-AF65-F5344CB8AC3E}">
        <p14:creationId xmlns:p14="http://schemas.microsoft.com/office/powerpoint/2010/main" val="1887148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18</a:t>
            </a:fld>
            <a:endParaRPr lang="en-US"/>
          </a:p>
        </p:txBody>
      </p:sp>
    </p:spTree>
    <p:extLst>
      <p:ext uri="{BB962C8B-B14F-4D97-AF65-F5344CB8AC3E}">
        <p14:creationId xmlns:p14="http://schemas.microsoft.com/office/powerpoint/2010/main" val="4041673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2</a:t>
            </a:fld>
            <a:endParaRPr lang="en-US"/>
          </a:p>
        </p:txBody>
      </p:sp>
    </p:spTree>
    <p:extLst>
      <p:ext uri="{BB962C8B-B14F-4D97-AF65-F5344CB8AC3E}">
        <p14:creationId xmlns:p14="http://schemas.microsoft.com/office/powerpoint/2010/main" val="76689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NUREG 6613 (1998) recommends inputs.</a:t>
            </a:r>
          </a:p>
          <a:p>
            <a:pPr marL="171450" indent="-171450">
              <a:buFont typeface="Arial" panose="020B0604020202020204" pitchFamily="34" charset="0"/>
              <a:buChar char="•"/>
            </a:pPr>
            <a:r>
              <a:rPr lang="en-US" dirty="0"/>
              <a:t>The recommended inputs are not incorporated in the sample input files distributed with the code</a:t>
            </a:r>
          </a:p>
          <a:p>
            <a:pPr marL="171450" indent="-171450">
              <a:buFont typeface="Arial" panose="020B0604020202020204" pitchFamily="34" charset="0"/>
              <a:buChar char="•"/>
            </a:pPr>
            <a:r>
              <a:rPr lang="en-US" dirty="0"/>
              <a:t>References are decades old</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3</a:t>
            </a:fld>
            <a:endParaRPr lang="en-US"/>
          </a:p>
        </p:txBody>
      </p:sp>
    </p:spTree>
    <p:extLst>
      <p:ext uri="{BB962C8B-B14F-4D97-AF65-F5344CB8AC3E}">
        <p14:creationId xmlns:p14="http://schemas.microsoft.com/office/powerpoint/2010/main" val="3351317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Total ACU_DOSE</a:t>
            </a:r>
          </a:p>
          <a:p>
            <a:endParaRPr lang="en-US" dirty="0"/>
          </a:p>
          <a:p>
            <a:r>
              <a:rPr lang="en-US" dirty="0"/>
              <a:t>The fact that doses are the same for Accident 1 and Accident 9 indicate that the first-year products are destroyed or do not contribute to the dose.  The computations start after the second year.</a:t>
            </a:r>
          </a:p>
          <a:p>
            <a:endParaRPr lang="en-US" dirty="0"/>
          </a:p>
          <a:p>
            <a:r>
              <a:rPr lang="en-US" dirty="0"/>
              <a:t>For Accident 1, all of the production is assumed to proceed as normal.  The crops are harvested as usual, but the first-year inventory is removed and it does not contribute to the dose.  The amount of 1</a:t>
            </a:r>
            <a:r>
              <a:rPr lang="en-US" baseline="30000" dirty="0"/>
              <a:t>st</a:t>
            </a:r>
            <a:r>
              <a:rPr lang="en-US" dirty="0"/>
              <a:t> year inventory, removed from the dose computations, is maximal.  The first year the dose is computed, the dose is low.</a:t>
            </a:r>
          </a:p>
          <a:p>
            <a:endParaRPr lang="en-US" dirty="0"/>
          </a:p>
          <a:p>
            <a:r>
              <a:rPr lang="en-US" dirty="0"/>
              <a:t>For Accidents 3 to 8, the inventory removed corresponds to the inventory after the accident.  The inventory before the accident anniversary contributes to the dose.  The inventory causing a dose is older than one year.</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4</a:t>
            </a:fld>
            <a:endParaRPr lang="en-US"/>
          </a:p>
        </p:txBody>
      </p:sp>
    </p:spTree>
    <p:extLst>
      <p:ext uri="{BB962C8B-B14F-4D97-AF65-F5344CB8AC3E}">
        <p14:creationId xmlns:p14="http://schemas.microsoft.com/office/powerpoint/2010/main" val="1434805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curve represents an accident year: year 1, 2, 3, …, 9.</a:t>
            </a:r>
          </a:p>
          <a:p>
            <a:endParaRPr lang="en-US" dirty="0"/>
          </a:p>
          <a:p>
            <a:r>
              <a:rPr lang="en-US" dirty="0"/>
              <a:t>The jumps correlate with the start and end of the crop season.  Other dates are not so important.</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5</a:t>
            </a:fld>
            <a:endParaRPr lang="en-US"/>
          </a:p>
        </p:txBody>
      </p:sp>
    </p:spTree>
    <p:extLst>
      <p:ext uri="{BB962C8B-B14F-4D97-AF65-F5344CB8AC3E}">
        <p14:creationId xmlns:p14="http://schemas.microsoft.com/office/powerpoint/2010/main" val="1350455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Sensitivity indices were defined as slopes of linear fits with x-domains normalized to range between </a:t>
            </a:r>
            <a:r>
              <a:rPr lang="en-US" dirty="0">
                <a:latin typeface="Arial" panose="020B0604020202020204" pitchFamily="34" charset="0"/>
                <a:cs typeface="Arial" panose="020B0604020202020204" pitchFamily="34" charset="0"/>
              </a:rPr>
              <a:t>−1 and 1</a:t>
            </a:r>
            <a:endParaRPr lang="en-US" dirty="0"/>
          </a:p>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6</a:t>
            </a:fld>
            <a:endParaRPr lang="en-US"/>
          </a:p>
        </p:txBody>
      </p:sp>
    </p:spTree>
    <p:extLst>
      <p:ext uri="{BB962C8B-B14F-4D97-AF65-F5344CB8AC3E}">
        <p14:creationId xmlns:p14="http://schemas.microsoft.com/office/powerpoint/2010/main" val="1579570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Initially, the population dose and the economic cost coherently vary, until the individual dose exceeds a user-defined threshold, at which point the interdiction model is triggered to control the population dose at a high economic cost.</a:t>
            </a:r>
          </a:p>
          <a:p>
            <a:endParaRPr lang="en-US" dirty="0"/>
          </a:p>
          <a:p>
            <a:r>
              <a:rPr lang="en-US" dirty="0"/>
              <a:t>There is no absolute conservative direction for input parameters.</a:t>
            </a:r>
          </a:p>
          <a:p>
            <a:endParaRPr lang="en-US" dirty="0"/>
          </a:p>
          <a:p>
            <a:r>
              <a:rPr lang="en-US" dirty="0"/>
              <a:t>The interdiction model is responsible for some of the non-intuitive trends.</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8</a:t>
            </a:fld>
            <a:endParaRPr lang="en-US"/>
          </a:p>
        </p:txBody>
      </p:sp>
    </p:spTree>
    <p:extLst>
      <p:ext uri="{BB962C8B-B14F-4D97-AF65-F5344CB8AC3E}">
        <p14:creationId xmlns:p14="http://schemas.microsoft.com/office/powerpoint/2010/main" val="2384925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baseline case, accidents after day 150 would not contaminate grass via root uptake.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Decreasing pasture growth rate, ZKG, increases the root active time and the amount of radionuclide uptake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10</a:t>
            </a:fld>
            <a:endParaRPr lang="en-US"/>
          </a:p>
        </p:txBody>
      </p:sp>
    </p:spTree>
    <p:extLst>
      <p:ext uri="{BB962C8B-B14F-4D97-AF65-F5344CB8AC3E}">
        <p14:creationId xmlns:p14="http://schemas.microsoft.com/office/powerpoint/2010/main" val="1963163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harvest day is assumed for the five crops</a:t>
            </a:r>
          </a:p>
          <a:p>
            <a:endParaRPr lang="en-US" dirty="0"/>
          </a:p>
          <a:p>
            <a:r>
              <a:rPr lang="en-US" dirty="0"/>
              <a:t>Some delay from production to consumption is implicit in the harvest synchronization</a:t>
            </a:r>
          </a:p>
          <a:p>
            <a:pPr lvl="1"/>
            <a:r>
              <a:rPr lang="en-US" dirty="0"/>
              <a:t>Harvest is delayed in the model until all crops are ripe</a:t>
            </a:r>
          </a:p>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11</a:t>
            </a:fld>
            <a:endParaRPr lang="en-US"/>
          </a:p>
        </p:txBody>
      </p:sp>
    </p:spTree>
    <p:extLst>
      <p:ext uri="{BB962C8B-B14F-4D97-AF65-F5344CB8AC3E}">
        <p14:creationId xmlns:p14="http://schemas.microsoft.com/office/powerpoint/2010/main" val="2045332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lvl1pPr>
              <a:defRPr cap="none"/>
            </a:lvl1pPr>
          </a:lstStyle>
          <a:p>
            <a:endParaRPr lang="en-US" dirty="0"/>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872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8901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20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248479" y="365125"/>
            <a:ext cx="11648658"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248479" y="1825625"/>
            <a:ext cx="1164866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lvl1pPr>
              <a:defRPr cap="none"/>
            </a:lvl1pPr>
          </a:lstStyle>
          <a:p>
            <a:endParaRPr lang="en-US" dirty="0"/>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169237" y="365125"/>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B8014B8-E87A-44EC-B22A-E2411BE6D974}"/>
              </a:ext>
            </a:extLst>
          </p:cNvPr>
          <p:cNvPicPr>
            <a:picLocks noChangeAspect="1"/>
          </p:cNvPicPr>
          <p:nvPr userDrawn="1"/>
        </p:nvPicPr>
        <p:blipFill>
          <a:blip r:embed="rId2"/>
          <a:stretch>
            <a:fillRect/>
          </a:stretch>
        </p:blipFill>
        <p:spPr>
          <a:xfrm>
            <a:off x="352413" y="6526561"/>
            <a:ext cx="2595504" cy="130483"/>
          </a:xfrm>
          <a:prstGeom prst="rect">
            <a:avLst/>
          </a:prstGeom>
        </p:spPr>
      </p:pic>
    </p:spTree>
    <p:extLst>
      <p:ext uri="{BB962C8B-B14F-4D97-AF65-F5344CB8AC3E}">
        <p14:creationId xmlns:p14="http://schemas.microsoft.com/office/powerpoint/2010/main" val="457531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546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807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22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F0EA352-FCCB-4850-AD4F-ADDBC8F162AD}"/>
              </a:ext>
            </a:extLst>
          </p:cNvPr>
          <p:cNvPicPr>
            <a:picLocks noChangeAspect="1"/>
          </p:cNvPicPr>
          <p:nvPr userDrawn="1"/>
        </p:nvPicPr>
        <p:blipFill>
          <a:blip r:embed="rId2"/>
          <a:stretch>
            <a:fillRect/>
          </a:stretch>
        </p:blipFill>
        <p:spPr>
          <a:xfrm>
            <a:off x="748200" y="6526561"/>
            <a:ext cx="2595504" cy="130483"/>
          </a:xfrm>
          <a:prstGeom prst="rect">
            <a:avLst/>
          </a:prstGeom>
        </p:spPr>
      </p:pic>
    </p:spTree>
    <p:extLst>
      <p:ext uri="{BB962C8B-B14F-4D97-AF65-F5344CB8AC3E}">
        <p14:creationId xmlns:p14="http://schemas.microsoft.com/office/powerpoint/2010/main" val="2687220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70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999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7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1400" smtClean="0"/>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42223934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89" r:id="rId7"/>
    <p:sldLayoutId id="2147483690" r:id="rId8"/>
    <p:sldLayoutId id="2147483691" r:id="rId9"/>
    <p:sldLayoutId id="2147483692" r:id="rId10"/>
    <p:sldLayoutId id="214748369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algerblog.blogspot.com/2012_10_01_archive.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A4A87FA-6EC9-4F3B-993D-E2176D6E809B}"/>
              </a:ext>
            </a:extLst>
          </p:cNvPr>
          <p:cNvPicPr>
            <a:picLocks noChangeAspect="1"/>
          </p:cNvPicPr>
          <p:nvPr/>
        </p:nvPicPr>
        <p:blipFill rotWithShape="1">
          <a:blip r:embed="rId3"/>
          <a:srcRect t="29397" b="14353"/>
          <a:stretch/>
        </p:blipFill>
        <p:spPr>
          <a:xfrm>
            <a:off x="0" y="10"/>
            <a:ext cx="12191980" cy="6857990"/>
          </a:xfrm>
          <a:prstGeom prst="rect">
            <a:avLst/>
          </a:prstGeom>
        </p:spPr>
      </p:pic>
      <p:sp>
        <p:nvSpPr>
          <p:cNvPr id="11" name="Rectangle 10">
            <a:extLst>
              <a:ext uri="{FF2B5EF4-FFF2-40B4-BE49-F238E27FC236}">
                <a16:creationId xmlns:a16="http://schemas.microsoft.com/office/drawing/2014/main" id="{A44CD100-6267-4E62-AA64-2182A3A6A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alpha val="30000"/>
                </a:schemeClr>
              </a:gs>
              <a:gs pos="33000">
                <a:schemeClr val="bg1">
                  <a:alpha val="20000"/>
                </a:schemeClr>
              </a:gs>
              <a:gs pos="0">
                <a:schemeClr val="bg1">
                  <a:alpha val="0"/>
                </a:schemeClr>
              </a:gs>
              <a:gs pos="100000">
                <a:schemeClr val="bg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44ECE6C-F56A-274B-8860-A242FEC9C15E}"/>
              </a:ext>
            </a:extLst>
          </p:cNvPr>
          <p:cNvSpPr>
            <a:spLocks noGrp="1"/>
          </p:cNvSpPr>
          <p:nvPr>
            <p:ph type="ctrTitle"/>
          </p:nvPr>
        </p:nvSpPr>
        <p:spPr>
          <a:xfrm>
            <a:off x="477981" y="1122363"/>
            <a:ext cx="11051410" cy="2051912"/>
          </a:xfrm>
        </p:spPr>
        <p:txBody>
          <a:bodyPr anchor="b">
            <a:normAutofit/>
          </a:bodyPr>
          <a:lstStyle/>
          <a:p>
            <a:pPr algn="ctr"/>
            <a:r>
              <a:rPr lang="en-US" sz="3800" cap="none" dirty="0"/>
              <a:t>MACCS-COMIDA2 Input Parameter Analysis</a:t>
            </a:r>
            <a:br>
              <a:rPr lang="en-US" sz="3800" cap="none" dirty="0"/>
            </a:br>
            <a:r>
              <a:rPr lang="en-US" sz="3800" cap="none" dirty="0"/>
              <a:t>Revisiting the MACCS Food-Chain Model</a:t>
            </a:r>
          </a:p>
        </p:txBody>
      </p:sp>
      <p:sp>
        <p:nvSpPr>
          <p:cNvPr id="3" name="Subtitle 2">
            <a:extLst>
              <a:ext uri="{FF2B5EF4-FFF2-40B4-BE49-F238E27FC236}">
                <a16:creationId xmlns:a16="http://schemas.microsoft.com/office/drawing/2014/main" id="{90D16124-A808-A742-83DB-E450800DAE65}"/>
              </a:ext>
            </a:extLst>
          </p:cNvPr>
          <p:cNvSpPr>
            <a:spLocks noGrp="1"/>
          </p:cNvSpPr>
          <p:nvPr>
            <p:ph type="subTitle" idx="1"/>
          </p:nvPr>
        </p:nvSpPr>
        <p:spPr>
          <a:xfrm>
            <a:off x="477981" y="3429000"/>
            <a:ext cx="10455063" cy="2495761"/>
          </a:xfrm>
        </p:spPr>
        <p:txBody>
          <a:bodyPr>
            <a:normAutofit fontScale="70000" lnSpcReduction="20000"/>
          </a:bodyPr>
          <a:lstStyle/>
          <a:p>
            <a:pPr algn="ctr"/>
            <a:r>
              <a:rPr lang="en-US" sz="3200" dirty="0"/>
              <a:t>Osvaldo Pensado and Daniel Speaker</a:t>
            </a:r>
          </a:p>
          <a:p>
            <a:pPr algn="ctr"/>
            <a:r>
              <a:rPr lang="en-US" sz="2500" dirty="0"/>
              <a:t>opensado@swri.org</a:t>
            </a:r>
          </a:p>
          <a:p>
            <a:pPr algn="ctr"/>
            <a:r>
              <a:rPr lang="en-US" sz="2500" dirty="0"/>
              <a:t>Center for Nuclear Waste Regulatory Analyses (CNWRA</a:t>
            </a:r>
            <a:r>
              <a:rPr lang="en-US" sz="2800" dirty="0"/>
              <a:t>®</a:t>
            </a:r>
            <a:r>
              <a:rPr lang="en-US" sz="2500" dirty="0"/>
              <a:t>) </a:t>
            </a:r>
          </a:p>
          <a:p>
            <a:pPr algn="ctr"/>
            <a:r>
              <a:rPr lang="en-US" sz="2500" dirty="0"/>
              <a:t>Southwest Research Institute® (</a:t>
            </a:r>
            <a:r>
              <a:rPr lang="en-US" sz="2500" dirty="0" err="1"/>
              <a:t>SwRI</a:t>
            </a:r>
            <a:r>
              <a:rPr lang="en-US" sz="2500" dirty="0"/>
              <a:t>®)</a:t>
            </a:r>
          </a:p>
          <a:p>
            <a:pPr algn="ctr"/>
            <a:endParaRPr lang="en-US" sz="3200" dirty="0"/>
          </a:p>
          <a:p>
            <a:pPr algn="ctr"/>
            <a:r>
              <a:rPr lang="en-US" sz="3200" dirty="0"/>
              <a:t>Keith Compton, Salman Haq</a:t>
            </a:r>
          </a:p>
          <a:p>
            <a:pPr algn="ctr"/>
            <a:r>
              <a:rPr lang="en-US" sz="2500" dirty="0"/>
              <a:t>US Nuclear Regulatory Commission (NRC)</a:t>
            </a:r>
          </a:p>
        </p:txBody>
      </p:sp>
      <p:sp>
        <p:nvSpPr>
          <p:cNvPr id="5" name="Slide Number Placeholder 4">
            <a:extLst>
              <a:ext uri="{FF2B5EF4-FFF2-40B4-BE49-F238E27FC236}">
                <a16:creationId xmlns:a16="http://schemas.microsoft.com/office/drawing/2014/main" id="{DA0418EC-59EB-C54F-A9D7-05BE50B2C321}"/>
              </a:ext>
            </a:extLst>
          </p:cNvPr>
          <p:cNvSpPr>
            <a:spLocks noGrp="1"/>
          </p:cNvSpPr>
          <p:nvPr>
            <p:ph type="sldNum" sz="quarter" idx="12"/>
          </p:nvPr>
        </p:nvSpPr>
        <p:spPr/>
        <p:txBody>
          <a:bodyPr/>
          <a:lstStyle/>
          <a:p>
            <a:fld id="{27CE633F-9882-4A5C-83A2-1109D0C73261}" type="slidenum">
              <a:rPr lang="en-US" smtClean="0"/>
              <a:t>1</a:t>
            </a:fld>
            <a:endParaRPr lang="en-US"/>
          </a:p>
        </p:txBody>
      </p:sp>
      <p:pic>
        <p:nvPicPr>
          <p:cNvPr id="7" name="Picture 6">
            <a:extLst>
              <a:ext uri="{FF2B5EF4-FFF2-40B4-BE49-F238E27FC236}">
                <a16:creationId xmlns:a16="http://schemas.microsoft.com/office/drawing/2014/main" id="{373EF033-B10C-4941-919E-9DE863780A07}"/>
              </a:ext>
            </a:extLst>
          </p:cNvPr>
          <p:cNvPicPr>
            <a:picLocks noChangeAspect="1"/>
          </p:cNvPicPr>
          <p:nvPr/>
        </p:nvPicPr>
        <p:blipFill>
          <a:blip r:embed="rId4"/>
          <a:stretch>
            <a:fillRect/>
          </a:stretch>
        </p:blipFill>
        <p:spPr>
          <a:xfrm>
            <a:off x="293506" y="6356350"/>
            <a:ext cx="4068944" cy="204557"/>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EFECF698-462F-48A6-9A21-94E1BA19FD8C}"/>
              </a:ext>
            </a:extLst>
          </p:cNvPr>
          <p:cNvPicPr>
            <a:picLocks noChangeAspect="1"/>
          </p:cNvPicPr>
          <p:nvPr/>
        </p:nvPicPr>
        <p:blipFill>
          <a:blip r:embed="rId5"/>
          <a:stretch>
            <a:fillRect/>
          </a:stretch>
        </p:blipFill>
        <p:spPr>
          <a:xfrm>
            <a:off x="9417272" y="272700"/>
            <a:ext cx="2579866" cy="1148462"/>
          </a:xfrm>
          <a:prstGeom prst="rect">
            <a:avLst/>
          </a:prstGeom>
        </p:spPr>
      </p:pic>
      <p:pic>
        <p:nvPicPr>
          <p:cNvPr id="8" name="Picture 7">
            <a:extLst>
              <a:ext uri="{FF2B5EF4-FFF2-40B4-BE49-F238E27FC236}">
                <a16:creationId xmlns:a16="http://schemas.microsoft.com/office/drawing/2014/main" id="{949291E8-92DE-4CA1-9F10-F0ABE204965D}"/>
              </a:ext>
            </a:extLst>
          </p:cNvPr>
          <p:cNvPicPr>
            <a:picLocks noChangeAspect="1"/>
          </p:cNvPicPr>
          <p:nvPr/>
        </p:nvPicPr>
        <p:blipFill>
          <a:blip r:embed="rId6"/>
          <a:stretch>
            <a:fillRect/>
          </a:stretch>
        </p:blipFill>
        <p:spPr>
          <a:xfrm>
            <a:off x="293507" y="187225"/>
            <a:ext cx="3023820" cy="1151486"/>
          </a:xfrm>
          <a:prstGeom prst="rect">
            <a:avLst/>
          </a:prstGeom>
        </p:spPr>
      </p:pic>
    </p:spTree>
    <p:extLst>
      <p:ext uri="{BB962C8B-B14F-4D97-AF65-F5344CB8AC3E}">
        <p14:creationId xmlns:p14="http://schemas.microsoft.com/office/powerpoint/2010/main" val="852769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9F063-09FC-B145-B251-8125287F8FF8}"/>
              </a:ext>
            </a:extLst>
          </p:cNvPr>
          <p:cNvSpPr>
            <a:spLocks noGrp="1"/>
          </p:cNvSpPr>
          <p:nvPr>
            <p:ph type="title"/>
          </p:nvPr>
        </p:nvSpPr>
        <p:spPr>
          <a:xfrm>
            <a:off x="248479" y="365125"/>
            <a:ext cx="11648658" cy="1644122"/>
          </a:xfrm>
        </p:spPr>
        <p:txBody>
          <a:bodyPr>
            <a:normAutofit fontScale="90000"/>
          </a:bodyPr>
          <a:lstStyle/>
          <a:p>
            <a:r>
              <a:rPr lang="en-US" dirty="0"/>
              <a:t>Individual dose decreases with increasing pasture growth rate because the time for radionuclide uptake by roots is expanded</a:t>
            </a:r>
          </a:p>
        </p:txBody>
      </p:sp>
      <p:sp>
        <p:nvSpPr>
          <p:cNvPr id="4" name="Slide Number Placeholder 3">
            <a:extLst>
              <a:ext uri="{FF2B5EF4-FFF2-40B4-BE49-F238E27FC236}">
                <a16:creationId xmlns:a16="http://schemas.microsoft.com/office/drawing/2014/main" id="{02383756-322D-8445-BA06-5FC8B9F241CF}"/>
              </a:ext>
            </a:extLst>
          </p:cNvPr>
          <p:cNvSpPr>
            <a:spLocks noGrp="1"/>
          </p:cNvSpPr>
          <p:nvPr>
            <p:ph type="sldNum" sz="quarter" idx="12"/>
          </p:nvPr>
        </p:nvSpPr>
        <p:spPr/>
        <p:txBody>
          <a:bodyPr/>
          <a:lstStyle/>
          <a:p>
            <a:fld id="{27CE633F-9882-4A5C-83A2-1109D0C73261}" type="slidenum">
              <a:rPr lang="en-US" smtClean="0"/>
              <a:t>10</a:t>
            </a:fld>
            <a:endParaRPr lang="en-US"/>
          </a:p>
        </p:txBody>
      </p:sp>
      <p:pic>
        <p:nvPicPr>
          <p:cNvPr id="6" name="Picture 5">
            <a:extLst>
              <a:ext uri="{FF2B5EF4-FFF2-40B4-BE49-F238E27FC236}">
                <a16:creationId xmlns:a16="http://schemas.microsoft.com/office/drawing/2014/main" id="{AA218BEB-E1C5-9A46-80F4-26B4F5B3F85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8665" y="2273553"/>
            <a:ext cx="5220513" cy="3427171"/>
          </a:xfrm>
          <a:prstGeom prst="rect">
            <a:avLst/>
          </a:prstGeom>
          <a:noFill/>
        </p:spPr>
      </p:pic>
      <p:pic>
        <p:nvPicPr>
          <p:cNvPr id="8" name="Picture 7">
            <a:extLst>
              <a:ext uri="{FF2B5EF4-FFF2-40B4-BE49-F238E27FC236}">
                <a16:creationId xmlns:a16="http://schemas.microsoft.com/office/drawing/2014/main" id="{CF080C96-A5A5-C84A-A47D-2E09BC065B5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2255" y="3905794"/>
            <a:ext cx="1959611" cy="1207130"/>
          </a:xfrm>
          <a:prstGeom prst="rect">
            <a:avLst/>
          </a:prstGeom>
          <a:noFill/>
        </p:spPr>
      </p:pic>
      <p:sp>
        <p:nvSpPr>
          <p:cNvPr id="9" name="TextBox 8">
            <a:extLst>
              <a:ext uri="{FF2B5EF4-FFF2-40B4-BE49-F238E27FC236}">
                <a16:creationId xmlns:a16="http://schemas.microsoft.com/office/drawing/2014/main" id="{3CD1C626-25B0-6E41-9A90-530EF5ACD51F}"/>
              </a:ext>
            </a:extLst>
          </p:cNvPr>
          <p:cNvSpPr txBox="1"/>
          <p:nvPr/>
        </p:nvSpPr>
        <p:spPr>
          <a:xfrm rot="2684728">
            <a:off x="9420124" y="3043526"/>
            <a:ext cx="1005403" cy="369332"/>
          </a:xfrm>
          <a:prstGeom prst="rect">
            <a:avLst/>
          </a:prstGeom>
          <a:noFill/>
        </p:spPr>
        <p:txBody>
          <a:bodyPr wrap="none" rtlCol="0">
            <a:spAutoFit/>
          </a:bodyPr>
          <a:lstStyle/>
          <a:p>
            <a:r>
              <a:rPr lang="en-US" dirty="0">
                <a:solidFill>
                  <a:srgbClr val="CA7B2E"/>
                </a:solidFill>
              </a:rPr>
              <a:t>Pasture</a:t>
            </a:r>
          </a:p>
        </p:txBody>
      </p:sp>
      <p:cxnSp>
        <p:nvCxnSpPr>
          <p:cNvPr id="11" name="Straight Arrow Connector 10">
            <a:extLst>
              <a:ext uri="{FF2B5EF4-FFF2-40B4-BE49-F238E27FC236}">
                <a16:creationId xmlns:a16="http://schemas.microsoft.com/office/drawing/2014/main" id="{9F89F608-A9B2-A843-BA3F-044E70319693}"/>
              </a:ext>
            </a:extLst>
          </p:cNvPr>
          <p:cNvCxnSpPr/>
          <p:nvPr/>
        </p:nvCxnSpPr>
        <p:spPr>
          <a:xfrm>
            <a:off x="8958718" y="2632777"/>
            <a:ext cx="1928217" cy="1928217"/>
          </a:xfrm>
          <a:prstGeom prst="straightConnector1">
            <a:avLst/>
          </a:prstGeom>
          <a:ln w="25400">
            <a:solidFill>
              <a:srgbClr val="CF864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3E8BDCAC-819B-4E73-A704-049BEE5EAE5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54078" y="2406194"/>
            <a:ext cx="6792042" cy="3487094"/>
          </a:xfrm>
          <a:prstGeom prst="rect">
            <a:avLst/>
          </a:prstGeom>
          <a:noFill/>
        </p:spPr>
      </p:pic>
      <p:sp>
        <p:nvSpPr>
          <p:cNvPr id="12" name="TextBox 11">
            <a:extLst>
              <a:ext uri="{FF2B5EF4-FFF2-40B4-BE49-F238E27FC236}">
                <a16:creationId xmlns:a16="http://schemas.microsoft.com/office/drawing/2014/main" id="{B6F0F065-E396-4BC5-A0F8-3FB537BA56A8}"/>
              </a:ext>
            </a:extLst>
          </p:cNvPr>
          <p:cNvSpPr txBox="1"/>
          <p:nvPr/>
        </p:nvSpPr>
        <p:spPr>
          <a:xfrm rot="16200000">
            <a:off x="778527" y="3579170"/>
            <a:ext cx="2698175" cy="369332"/>
          </a:xfrm>
          <a:prstGeom prst="rect">
            <a:avLst/>
          </a:prstGeom>
          <a:noFill/>
        </p:spPr>
        <p:txBody>
          <a:bodyPr wrap="none" rtlCol="0">
            <a:spAutoFit/>
          </a:bodyPr>
          <a:lstStyle/>
          <a:p>
            <a:r>
              <a:rPr lang="en-US" dirty="0">
                <a:solidFill>
                  <a:schemeClr val="tx1">
                    <a:lumMod val="50000"/>
                    <a:lumOff val="50000"/>
                  </a:schemeClr>
                </a:solidFill>
              </a:rPr>
              <a:t>Start of grazing season</a:t>
            </a:r>
          </a:p>
        </p:txBody>
      </p:sp>
      <p:sp>
        <p:nvSpPr>
          <p:cNvPr id="13" name="TextBox 12">
            <a:extLst>
              <a:ext uri="{FF2B5EF4-FFF2-40B4-BE49-F238E27FC236}">
                <a16:creationId xmlns:a16="http://schemas.microsoft.com/office/drawing/2014/main" id="{A06FF7FE-04D0-4869-B8CB-057C32020AD7}"/>
              </a:ext>
            </a:extLst>
          </p:cNvPr>
          <p:cNvSpPr txBox="1"/>
          <p:nvPr/>
        </p:nvSpPr>
        <p:spPr>
          <a:xfrm rot="16200000">
            <a:off x="3483243" y="3704416"/>
            <a:ext cx="2595582" cy="369332"/>
          </a:xfrm>
          <a:prstGeom prst="rect">
            <a:avLst/>
          </a:prstGeom>
          <a:noFill/>
        </p:spPr>
        <p:txBody>
          <a:bodyPr wrap="none" rtlCol="0">
            <a:spAutoFit/>
          </a:bodyPr>
          <a:lstStyle/>
          <a:p>
            <a:r>
              <a:rPr lang="en-US" dirty="0">
                <a:solidFill>
                  <a:schemeClr val="tx1">
                    <a:lumMod val="50000"/>
                    <a:lumOff val="50000"/>
                  </a:schemeClr>
                </a:solidFill>
              </a:rPr>
              <a:t>End of grazing season</a:t>
            </a:r>
          </a:p>
        </p:txBody>
      </p:sp>
      <p:sp>
        <p:nvSpPr>
          <p:cNvPr id="14" name="TextBox 13">
            <a:extLst>
              <a:ext uri="{FF2B5EF4-FFF2-40B4-BE49-F238E27FC236}">
                <a16:creationId xmlns:a16="http://schemas.microsoft.com/office/drawing/2014/main" id="{BDC8D673-AF50-4F18-B91E-03CA478C4F7D}"/>
              </a:ext>
            </a:extLst>
          </p:cNvPr>
          <p:cNvSpPr txBox="1"/>
          <p:nvPr/>
        </p:nvSpPr>
        <p:spPr>
          <a:xfrm rot="16443507">
            <a:off x="2105178" y="3501715"/>
            <a:ext cx="1107996" cy="369332"/>
          </a:xfrm>
          <a:prstGeom prst="rect">
            <a:avLst/>
          </a:prstGeom>
          <a:noFill/>
        </p:spPr>
        <p:txBody>
          <a:bodyPr wrap="none" rtlCol="0">
            <a:spAutoFit/>
          </a:bodyPr>
          <a:lstStyle/>
          <a:p>
            <a:r>
              <a:rPr lang="en-US" dirty="0">
                <a:solidFill>
                  <a:srgbClr val="B9CE7D"/>
                </a:solidFill>
              </a:rPr>
              <a:t>Baseline</a:t>
            </a:r>
          </a:p>
        </p:txBody>
      </p:sp>
      <p:sp>
        <p:nvSpPr>
          <p:cNvPr id="15" name="TextBox 14">
            <a:extLst>
              <a:ext uri="{FF2B5EF4-FFF2-40B4-BE49-F238E27FC236}">
                <a16:creationId xmlns:a16="http://schemas.microsoft.com/office/drawing/2014/main" id="{42731E35-636F-405A-AB0D-9AD8E2F2C2D1}"/>
              </a:ext>
            </a:extLst>
          </p:cNvPr>
          <p:cNvSpPr txBox="1"/>
          <p:nvPr/>
        </p:nvSpPr>
        <p:spPr>
          <a:xfrm rot="17265151">
            <a:off x="2282162" y="3393995"/>
            <a:ext cx="2657193" cy="584775"/>
          </a:xfrm>
          <a:prstGeom prst="rect">
            <a:avLst/>
          </a:prstGeom>
          <a:noFill/>
        </p:spPr>
        <p:txBody>
          <a:bodyPr wrap="square" rtlCol="0">
            <a:spAutoFit/>
          </a:bodyPr>
          <a:lstStyle/>
          <a:p>
            <a:r>
              <a:rPr lang="en-US" sz="1600" dirty="0">
                <a:solidFill>
                  <a:srgbClr val="E0991C"/>
                </a:solidFill>
              </a:rPr>
              <a:t>Active growth longer than in baseline</a:t>
            </a:r>
          </a:p>
        </p:txBody>
      </p:sp>
      <p:sp>
        <p:nvSpPr>
          <p:cNvPr id="16" name="TextBox 15">
            <a:extLst>
              <a:ext uri="{FF2B5EF4-FFF2-40B4-BE49-F238E27FC236}">
                <a16:creationId xmlns:a16="http://schemas.microsoft.com/office/drawing/2014/main" id="{33B1DDDF-49C6-4060-9711-2F88E8B0C544}"/>
              </a:ext>
            </a:extLst>
          </p:cNvPr>
          <p:cNvSpPr txBox="1"/>
          <p:nvPr/>
        </p:nvSpPr>
        <p:spPr>
          <a:xfrm>
            <a:off x="5692334" y="3014633"/>
            <a:ext cx="1322971" cy="523220"/>
          </a:xfrm>
          <a:prstGeom prst="rect">
            <a:avLst/>
          </a:prstGeom>
          <a:noFill/>
        </p:spPr>
        <p:txBody>
          <a:bodyPr wrap="square" rtlCol="0">
            <a:spAutoFit/>
          </a:bodyPr>
          <a:lstStyle/>
          <a:p>
            <a:r>
              <a:rPr lang="en-US" sz="1400" dirty="0"/>
              <a:t>ZKG(pasture) (1/d)</a:t>
            </a:r>
          </a:p>
        </p:txBody>
      </p:sp>
    </p:spTree>
    <p:extLst>
      <p:ext uri="{BB962C8B-B14F-4D97-AF65-F5344CB8AC3E}">
        <p14:creationId xmlns:p14="http://schemas.microsoft.com/office/powerpoint/2010/main" val="1134108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712EE-73C6-D144-B2C4-E3E7780495C6}"/>
              </a:ext>
            </a:extLst>
          </p:cNvPr>
          <p:cNvSpPr>
            <a:spLocks noGrp="1"/>
          </p:cNvSpPr>
          <p:nvPr>
            <p:ph type="title"/>
          </p:nvPr>
        </p:nvSpPr>
        <p:spPr/>
        <p:txBody>
          <a:bodyPr/>
          <a:lstStyle/>
          <a:p>
            <a:r>
              <a:rPr lang="en-US" dirty="0"/>
              <a:t>Agricultural dates</a:t>
            </a:r>
          </a:p>
        </p:txBody>
      </p:sp>
      <p:sp>
        <p:nvSpPr>
          <p:cNvPr id="5" name="Slide Number Placeholder 4">
            <a:extLst>
              <a:ext uri="{FF2B5EF4-FFF2-40B4-BE49-F238E27FC236}">
                <a16:creationId xmlns:a16="http://schemas.microsoft.com/office/drawing/2014/main" id="{06644906-525A-4C4C-BD12-8265E33417BF}"/>
              </a:ext>
            </a:extLst>
          </p:cNvPr>
          <p:cNvSpPr>
            <a:spLocks noGrp="1"/>
          </p:cNvSpPr>
          <p:nvPr>
            <p:ph type="sldNum" sz="quarter" idx="12"/>
          </p:nvPr>
        </p:nvSpPr>
        <p:spPr/>
        <p:txBody>
          <a:bodyPr/>
          <a:lstStyle/>
          <a:p>
            <a:fld id="{27CE633F-9882-4A5C-83A2-1109D0C73261}" type="slidenum">
              <a:rPr lang="en-US" smtClean="0"/>
              <a:t>11</a:t>
            </a:fld>
            <a:endParaRPr lang="en-US"/>
          </a:p>
        </p:txBody>
      </p:sp>
      <p:pic>
        <p:nvPicPr>
          <p:cNvPr id="13" name="Graphic 12">
            <a:extLst>
              <a:ext uri="{FF2B5EF4-FFF2-40B4-BE49-F238E27FC236}">
                <a16:creationId xmlns:a16="http://schemas.microsoft.com/office/drawing/2014/main" id="{8A9D4827-2258-AA45-B1C2-C244CC8A5D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20388" y="1027906"/>
            <a:ext cx="8461812" cy="5221214"/>
          </a:xfrm>
          <a:prstGeom prst="rect">
            <a:avLst/>
          </a:prstGeom>
        </p:spPr>
      </p:pic>
      <p:cxnSp>
        <p:nvCxnSpPr>
          <p:cNvPr id="15" name="Straight Arrow Connector 14">
            <a:extLst>
              <a:ext uri="{FF2B5EF4-FFF2-40B4-BE49-F238E27FC236}">
                <a16:creationId xmlns:a16="http://schemas.microsoft.com/office/drawing/2014/main" id="{917C6D23-796F-404E-9ED4-7B42BB9BF8A3}"/>
              </a:ext>
            </a:extLst>
          </p:cNvPr>
          <p:cNvCxnSpPr/>
          <p:nvPr/>
        </p:nvCxnSpPr>
        <p:spPr>
          <a:xfrm>
            <a:off x="3724835" y="2070847"/>
            <a:ext cx="3751730" cy="0"/>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BEE93D6-C204-1146-A6F6-9DB8E19A742B}"/>
              </a:ext>
            </a:extLst>
          </p:cNvPr>
          <p:cNvSpPr txBox="1"/>
          <p:nvPr/>
        </p:nvSpPr>
        <p:spPr>
          <a:xfrm>
            <a:off x="4979288" y="1701515"/>
            <a:ext cx="1544012" cy="369332"/>
          </a:xfrm>
          <a:prstGeom prst="rect">
            <a:avLst/>
          </a:prstGeom>
          <a:noFill/>
        </p:spPr>
        <p:txBody>
          <a:bodyPr wrap="none" rtlCol="0">
            <a:spAutoFit/>
          </a:bodyPr>
          <a:lstStyle/>
          <a:p>
            <a:r>
              <a:rPr lang="en-US" dirty="0">
                <a:solidFill>
                  <a:srgbClr val="00B050"/>
                </a:solidFill>
              </a:rPr>
              <a:t>Crop season</a:t>
            </a:r>
          </a:p>
        </p:txBody>
      </p:sp>
      <p:cxnSp>
        <p:nvCxnSpPr>
          <p:cNvPr id="18" name="Straight Arrow Connector 17">
            <a:extLst>
              <a:ext uri="{FF2B5EF4-FFF2-40B4-BE49-F238E27FC236}">
                <a16:creationId xmlns:a16="http://schemas.microsoft.com/office/drawing/2014/main" id="{ACB321DB-D4C2-104E-A9B8-A7EC38488D82}"/>
              </a:ext>
            </a:extLst>
          </p:cNvPr>
          <p:cNvCxnSpPr/>
          <p:nvPr/>
        </p:nvCxnSpPr>
        <p:spPr>
          <a:xfrm>
            <a:off x="4545106" y="5513294"/>
            <a:ext cx="2931459" cy="0"/>
          </a:xfrm>
          <a:prstGeom prst="straightConnector1">
            <a:avLst/>
          </a:prstGeom>
          <a:ln w="25400">
            <a:solidFill>
              <a:schemeClr val="accent4">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DC143B1-B56D-A247-8626-F5159108CDC4}"/>
              </a:ext>
            </a:extLst>
          </p:cNvPr>
          <p:cNvSpPr txBox="1"/>
          <p:nvPr/>
        </p:nvSpPr>
        <p:spPr>
          <a:xfrm>
            <a:off x="5541649" y="5251684"/>
            <a:ext cx="1062317" cy="523220"/>
          </a:xfrm>
          <a:prstGeom prst="rect">
            <a:avLst/>
          </a:prstGeom>
          <a:noFill/>
        </p:spPr>
        <p:txBody>
          <a:bodyPr wrap="square" rtlCol="0">
            <a:spAutoFit/>
          </a:bodyPr>
          <a:lstStyle/>
          <a:p>
            <a:r>
              <a:rPr lang="en-US" sz="1400" dirty="0">
                <a:solidFill>
                  <a:schemeClr val="accent4">
                    <a:lumMod val="75000"/>
                  </a:schemeClr>
                </a:solidFill>
              </a:rPr>
              <a:t>Hay season</a:t>
            </a:r>
          </a:p>
        </p:txBody>
      </p:sp>
      <p:cxnSp>
        <p:nvCxnSpPr>
          <p:cNvPr id="21" name="Straight Arrow Connector 20">
            <a:extLst>
              <a:ext uri="{FF2B5EF4-FFF2-40B4-BE49-F238E27FC236}">
                <a16:creationId xmlns:a16="http://schemas.microsoft.com/office/drawing/2014/main" id="{95DEEDFC-CC1D-BF4C-9311-F3C0939CDDFE}"/>
              </a:ext>
            </a:extLst>
          </p:cNvPr>
          <p:cNvCxnSpPr/>
          <p:nvPr/>
        </p:nvCxnSpPr>
        <p:spPr>
          <a:xfrm>
            <a:off x="4316506" y="6249120"/>
            <a:ext cx="3455894" cy="0"/>
          </a:xfrm>
          <a:prstGeom prst="straightConnector1">
            <a:avLst/>
          </a:prstGeom>
          <a:ln w="25400">
            <a:solidFill>
              <a:schemeClr val="accent1">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16B3CD4-880E-8E4B-955E-F482F11AAE94}"/>
              </a:ext>
            </a:extLst>
          </p:cNvPr>
          <p:cNvSpPr txBox="1"/>
          <p:nvPr/>
        </p:nvSpPr>
        <p:spPr>
          <a:xfrm>
            <a:off x="4979288" y="5945509"/>
            <a:ext cx="1864613" cy="369332"/>
          </a:xfrm>
          <a:prstGeom prst="rect">
            <a:avLst/>
          </a:prstGeom>
          <a:noFill/>
        </p:spPr>
        <p:txBody>
          <a:bodyPr wrap="none" rtlCol="0">
            <a:spAutoFit/>
          </a:bodyPr>
          <a:lstStyle/>
          <a:p>
            <a:r>
              <a:rPr lang="en-US" dirty="0">
                <a:solidFill>
                  <a:schemeClr val="accent1"/>
                </a:solidFill>
              </a:rPr>
              <a:t>Grazing season</a:t>
            </a:r>
          </a:p>
        </p:txBody>
      </p:sp>
      <p:sp>
        <p:nvSpPr>
          <p:cNvPr id="23" name="Up Arrow 22">
            <a:extLst>
              <a:ext uri="{FF2B5EF4-FFF2-40B4-BE49-F238E27FC236}">
                <a16:creationId xmlns:a16="http://schemas.microsoft.com/office/drawing/2014/main" id="{7ADC86B7-2611-B045-B9F0-8CF89276EDE3}"/>
              </a:ext>
            </a:extLst>
          </p:cNvPr>
          <p:cNvSpPr/>
          <p:nvPr/>
        </p:nvSpPr>
        <p:spPr>
          <a:xfrm>
            <a:off x="1994647" y="3980330"/>
            <a:ext cx="255494" cy="591670"/>
          </a:xfrm>
          <a:prstGeom prst="up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extLst>
              <a:ext uri="{FF2B5EF4-FFF2-40B4-BE49-F238E27FC236}">
                <a16:creationId xmlns:a16="http://schemas.microsoft.com/office/drawing/2014/main" id="{0EAF8410-9B2E-6540-B741-F6ED1B74F063}"/>
              </a:ext>
            </a:extLst>
          </p:cNvPr>
          <p:cNvSpPr/>
          <p:nvPr/>
        </p:nvSpPr>
        <p:spPr>
          <a:xfrm>
            <a:off x="8937812" y="3980330"/>
            <a:ext cx="255494" cy="591670"/>
          </a:xfrm>
          <a:prstGeom prst="up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2F0E6AD-D213-284B-913C-EAE1ECAD892D}"/>
              </a:ext>
            </a:extLst>
          </p:cNvPr>
          <p:cNvSpPr txBox="1"/>
          <p:nvPr/>
        </p:nvSpPr>
        <p:spPr>
          <a:xfrm>
            <a:off x="8626977" y="4571654"/>
            <a:ext cx="1056700" cy="369332"/>
          </a:xfrm>
          <a:prstGeom prst="rect">
            <a:avLst/>
          </a:prstGeom>
          <a:noFill/>
        </p:spPr>
        <p:txBody>
          <a:bodyPr wrap="none" rtlCol="0">
            <a:spAutoFit/>
          </a:bodyPr>
          <a:lstStyle/>
          <a:p>
            <a:r>
              <a:rPr lang="en-US" dirty="0">
                <a:solidFill>
                  <a:schemeClr val="accent6"/>
                </a:solidFill>
              </a:rPr>
              <a:t>Day 365</a:t>
            </a:r>
          </a:p>
        </p:txBody>
      </p:sp>
      <p:sp>
        <p:nvSpPr>
          <p:cNvPr id="17" name="TextBox 16">
            <a:extLst>
              <a:ext uri="{FF2B5EF4-FFF2-40B4-BE49-F238E27FC236}">
                <a16:creationId xmlns:a16="http://schemas.microsoft.com/office/drawing/2014/main" id="{E793CE4E-8062-49A9-A86D-AA2B6AED2DEB}"/>
              </a:ext>
            </a:extLst>
          </p:cNvPr>
          <p:cNvSpPr txBox="1"/>
          <p:nvPr/>
        </p:nvSpPr>
        <p:spPr>
          <a:xfrm>
            <a:off x="1683812" y="4610786"/>
            <a:ext cx="800219" cy="369332"/>
          </a:xfrm>
          <a:prstGeom prst="rect">
            <a:avLst/>
          </a:prstGeom>
          <a:noFill/>
        </p:spPr>
        <p:txBody>
          <a:bodyPr wrap="none" rtlCol="0">
            <a:spAutoFit/>
          </a:bodyPr>
          <a:lstStyle/>
          <a:p>
            <a:r>
              <a:rPr lang="en-US" dirty="0">
                <a:solidFill>
                  <a:schemeClr val="accent6"/>
                </a:solidFill>
              </a:rPr>
              <a:t>Day 1</a:t>
            </a:r>
          </a:p>
        </p:txBody>
      </p:sp>
    </p:spTree>
    <p:extLst>
      <p:ext uri="{BB962C8B-B14F-4D97-AF65-F5344CB8AC3E}">
        <p14:creationId xmlns:p14="http://schemas.microsoft.com/office/powerpoint/2010/main" val="2347853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C37D7AB-E841-7643-BAC4-4340B3DC429C}"/>
              </a:ext>
            </a:extLst>
          </p:cNvPr>
          <p:cNvSpPr>
            <a:spLocks noGrp="1"/>
          </p:cNvSpPr>
          <p:nvPr>
            <p:ph type="sldNum" sz="quarter" idx="12"/>
          </p:nvPr>
        </p:nvSpPr>
        <p:spPr/>
        <p:txBody>
          <a:bodyPr/>
          <a:lstStyle/>
          <a:p>
            <a:fld id="{27CE633F-9882-4A5C-83A2-1109D0C73261}" type="slidenum">
              <a:rPr lang="en-US" smtClean="0"/>
              <a:t>12</a:t>
            </a:fld>
            <a:endParaRPr lang="en-US"/>
          </a:p>
        </p:txBody>
      </p:sp>
      <p:pic>
        <p:nvPicPr>
          <p:cNvPr id="6" name="Picture 5">
            <a:extLst>
              <a:ext uri="{FF2B5EF4-FFF2-40B4-BE49-F238E27FC236}">
                <a16:creationId xmlns:a16="http://schemas.microsoft.com/office/drawing/2014/main" id="{069C6326-8807-E044-9441-C4E3CE71968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169" y="393700"/>
            <a:ext cx="4572000" cy="3035300"/>
          </a:xfrm>
          <a:prstGeom prst="rect">
            <a:avLst/>
          </a:prstGeom>
          <a:noFill/>
        </p:spPr>
      </p:pic>
      <p:pic>
        <p:nvPicPr>
          <p:cNvPr id="7" name="Picture 6">
            <a:extLst>
              <a:ext uri="{FF2B5EF4-FFF2-40B4-BE49-F238E27FC236}">
                <a16:creationId xmlns:a16="http://schemas.microsoft.com/office/drawing/2014/main" id="{718451A2-24B0-D344-9238-B9CBF46947C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4169" y="3452812"/>
            <a:ext cx="4572000" cy="3086100"/>
          </a:xfrm>
          <a:prstGeom prst="rect">
            <a:avLst/>
          </a:prstGeom>
          <a:noFill/>
        </p:spPr>
      </p:pic>
      <p:pic>
        <p:nvPicPr>
          <p:cNvPr id="8" name="Picture 7">
            <a:extLst>
              <a:ext uri="{FF2B5EF4-FFF2-40B4-BE49-F238E27FC236}">
                <a16:creationId xmlns:a16="http://schemas.microsoft.com/office/drawing/2014/main" id="{63722DAD-83B6-9A42-84C5-144FC1AF3E8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47329" y="233361"/>
            <a:ext cx="4572000" cy="3035300"/>
          </a:xfrm>
          <a:prstGeom prst="rect">
            <a:avLst/>
          </a:prstGeom>
          <a:noFill/>
        </p:spPr>
      </p:pic>
      <p:pic>
        <p:nvPicPr>
          <p:cNvPr id="9" name="Picture 8">
            <a:extLst>
              <a:ext uri="{FF2B5EF4-FFF2-40B4-BE49-F238E27FC236}">
                <a16:creationId xmlns:a16="http://schemas.microsoft.com/office/drawing/2014/main" id="{F417B4CC-2A16-F04A-91CE-0B5715FA2F3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800" y="3361531"/>
            <a:ext cx="4572000" cy="3086100"/>
          </a:xfrm>
          <a:prstGeom prst="rect">
            <a:avLst/>
          </a:prstGeom>
          <a:noFill/>
        </p:spPr>
      </p:pic>
      <p:sp>
        <p:nvSpPr>
          <p:cNvPr id="10" name="TextBox 9">
            <a:extLst>
              <a:ext uri="{FF2B5EF4-FFF2-40B4-BE49-F238E27FC236}">
                <a16:creationId xmlns:a16="http://schemas.microsoft.com/office/drawing/2014/main" id="{12B33D68-A2CF-E24C-80D8-8CEF20EBC87B}"/>
              </a:ext>
            </a:extLst>
          </p:cNvPr>
          <p:cNvSpPr txBox="1"/>
          <p:nvPr/>
        </p:nvSpPr>
        <p:spPr>
          <a:xfrm rot="16200000">
            <a:off x="1734672" y="1757461"/>
            <a:ext cx="1069524" cy="307777"/>
          </a:xfrm>
          <a:prstGeom prst="rect">
            <a:avLst/>
          </a:prstGeom>
          <a:noFill/>
        </p:spPr>
        <p:txBody>
          <a:bodyPr wrap="none" rtlCol="0">
            <a:spAutoFit/>
          </a:bodyPr>
          <a:lstStyle/>
          <a:p>
            <a:r>
              <a:rPr lang="en-US" sz="1400" dirty="0">
                <a:solidFill>
                  <a:srgbClr val="FF0000"/>
                </a:solidFill>
              </a:rPr>
              <a:t>Accident 2</a:t>
            </a:r>
          </a:p>
        </p:txBody>
      </p:sp>
      <p:sp>
        <p:nvSpPr>
          <p:cNvPr id="11" name="TextBox 10">
            <a:extLst>
              <a:ext uri="{FF2B5EF4-FFF2-40B4-BE49-F238E27FC236}">
                <a16:creationId xmlns:a16="http://schemas.microsoft.com/office/drawing/2014/main" id="{51F9B976-C215-7A4B-98FC-58DD9267D44F}"/>
              </a:ext>
            </a:extLst>
          </p:cNvPr>
          <p:cNvSpPr txBox="1"/>
          <p:nvPr/>
        </p:nvSpPr>
        <p:spPr>
          <a:xfrm rot="16200000">
            <a:off x="1494129" y="5406781"/>
            <a:ext cx="1069524" cy="307777"/>
          </a:xfrm>
          <a:prstGeom prst="rect">
            <a:avLst/>
          </a:prstGeom>
          <a:noFill/>
        </p:spPr>
        <p:txBody>
          <a:bodyPr wrap="none" rtlCol="0">
            <a:spAutoFit/>
          </a:bodyPr>
          <a:lstStyle/>
          <a:p>
            <a:r>
              <a:rPr lang="en-US" sz="1400" dirty="0">
                <a:solidFill>
                  <a:srgbClr val="FF0000"/>
                </a:solidFill>
              </a:rPr>
              <a:t>Accident 2</a:t>
            </a:r>
          </a:p>
        </p:txBody>
      </p:sp>
      <p:sp>
        <p:nvSpPr>
          <p:cNvPr id="12" name="TextBox 11">
            <a:extLst>
              <a:ext uri="{FF2B5EF4-FFF2-40B4-BE49-F238E27FC236}">
                <a16:creationId xmlns:a16="http://schemas.microsoft.com/office/drawing/2014/main" id="{FA3BA793-A224-894C-9564-D7AE1EEB5C55}"/>
              </a:ext>
            </a:extLst>
          </p:cNvPr>
          <p:cNvSpPr txBox="1"/>
          <p:nvPr/>
        </p:nvSpPr>
        <p:spPr>
          <a:xfrm rot="16200000">
            <a:off x="7551403" y="1743968"/>
            <a:ext cx="1069524" cy="307777"/>
          </a:xfrm>
          <a:prstGeom prst="rect">
            <a:avLst/>
          </a:prstGeom>
          <a:noFill/>
        </p:spPr>
        <p:txBody>
          <a:bodyPr wrap="none" rtlCol="0">
            <a:spAutoFit/>
          </a:bodyPr>
          <a:lstStyle/>
          <a:p>
            <a:r>
              <a:rPr lang="en-US" sz="1400" dirty="0">
                <a:solidFill>
                  <a:srgbClr val="FF0000"/>
                </a:solidFill>
              </a:rPr>
              <a:t>Accident 8</a:t>
            </a:r>
          </a:p>
        </p:txBody>
      </p:sp>
      <p:sp>
        <p:nvSpPr>
          <p:cNvPr id="13" name="TextBox 12">
            <a:extLst>
              <a:ext uri="{FF2B5EF4-FFF2-40B4-BE49-F238E27FC236}">
                <a16:creationId xmlns:a16="http://schemas.microsoft.com/office/drawing/2014/main" id="{D34F50F4-D48E-104B-91E2-5A7667B37212}"/>
              </a:ext>
            </a:extLst>
          </p:cNvPr>
          <p:cNvSpPr txBox="1"/>
          <p:nvPr/>
        </p:nvSpPr>
        <p:spPr>
          <a:xfrm rot="16200000">
            <a:off x="7772526" y="5285454"/>
            <a:ext cx="1069524" cy="307777"/>
          </a:xfrm>
          <a:prstGeom prst="rect">
            <a:avLst/>
          </a:prstGeom>
          <a:noFill/>
        </p:spPr>
        <p:txBody>
          <a:bodyPr wrap="none" rtlCol="0">
            <a:spAutoFit/>
          </a:bodyPr>
          <a:lstStyle/>
          <a:p>
            <a:r>
              <a:rPr lang="en-US" sz="1400" dirty="0">
                <a:solidFill>
                  <a:srgbClr val="FF0000"/>
                </a:solidFill>
              </a:rPr>
              <a:t>Accident 8</a:t>
            </a:r>
          </a:p>
        </p:txBody>
      </p:sp>
      <p:sp>
        <p:nvSpPr>
          <p:cNvPr id="14" name="TextBox 13">
            <a:extLst>
              <a:ext uri="{FF2B5EF4-FFF2-40B4-BE49-F238E27FC236}">
                <a16:creationId xmlns:a16="http://schemas.microsoft.com/office/drawing/2014/main" id="{497CE9CA-8D52-6342-B33B-913CA91F8916}"/>
              </a:ext>
            </a:extLst>
          </p:cNvPr>
          <p:cNvSpPr txBox="1"/>
          <p:nvPr/>
        </p:nvSpPr>
        <p:spPr>
          <a:xfrm rot="16200000">
            <a:off x="9344469" y="846850"/>
            <a:ext cx="1069524" cy="307777"/>
          </a:xfrm>
          <a:prstGeom prst="rect">
            <a:avLst/>
          </a:prstGeom>
          <a:noFill/>
        </p:spPr>
        <p:txBody>
          <a:bodyPr wrap="none" rtlCol="0">
            <a:spAutoFit/>
          </a:bodyPr>
          <a:lstStyle/>
          <a:p>
            <a:r>
              <a:rPr lang="en-US" sz="1400" dirty="0">
                <a:solidFill>
                  <a:srgbClr val="FF0000"/>
                </a:solidFill>
              </a:rPr>
              <a:t>Accident 9</a:t>
            </a:r>
          </a:p>
        </p:txBody>
      </p:sp>
      <p:sp>
        <p:nvSpPr>
          <p:cNvPr id="15" name="TextBox 14">
            <a:extLst>
              <a:ext uri="{FF2B5EF4-FFF2-40B4-BE49-F238E27FC236}">
                <a16:creationId xmlns:a16="http://schemas.microsoft.com/office/drawing/2014/main" id="{90D92724-22D7-774C-9F35-BCC84A65B7E3}"/>
              </a:ext>
            </a:extLst>
          </p:cNvPr>
          <p:cNvSpPr txBox="1"/>
          <p:nvPr/>
        </p:nvSpPr>
        <p:spPr>
          <a:xfrm rot="16200000">
            <a:off x="9709010" y="5285454"/>
            <a:ext cx="1069524" cy="307777"/>
          </a:xfrm>
          <a:prstGeom prst="rect">
            <a:avLst/>
          </a:prstGeom>
          <a:noFill/>
        </p:spPr>
        <p:txBody>
          <a:bodyPr wrap="none" rtlCol="0">
            <a:spAutoFit/>
          </a:bodyPr>
          <a:lstStyle/>
          <a:p>
            <a:r>
              <a:rPr lang="en-US" sz="1400" dirty="0">
                <a:solidFill>
                  <a:srgbClr val="FF0000"/>
                </a:solidFill>
              </a:rPr>
              <a:t>Accident 9</a:t>
            </a:r>
          </a:p>
        </p:txBody>
      </p:sp>
      <p:sp>
        <p:nvSpPr>
          <p:cNvPr id="16" name="TextBox 15">
            <a:extLst>
              <a:ext uri="{FF2B5EF4-FFF2-40B4-BE49-F238E27FC236}">
                <a16:creationId xmlns:a16="http://schemas.microsoft.com/office/drawing/2014/main" id="{F93CFA39-3EBA-CF43-8782-EFBD45A1BB52}"/>
              </a:ext>
            </a:extLst>
          </p:cNvPr>
          <p:cNvSpPr txBox="1"/>
          <p:nvPr/>
        </p:nvSpPr>
        <p:spPr>
          <a:xfrm>
            <a:off x="1903079" y="2698436"/>
            <a:ext cx="2135521" cy="338554"/>
          </a:xfrm>
          <a:prstGeom prst="rect">
            <a:avLst/>
          </a:prstGeom>
          <a:noFill/>
        </p:spPr>
        <p:txBody>
          <a:bodyPr wrap="none" rtlCol="0">
            <a:spAutoFit/>
          </a:bodyPr>
          <a:lstStyle/>
          <a:p>
            <a:r>
              <a:rPr lang="en-US" sz="1600" dirty="0">
                <a:solidFill>
                  <a:schemeClr val="tx1">
                    <a:lumMod val="50000"/>
                    <a:lumOff val="50000"/>
                  </a:schemeClr>
                </a:solidFill>
              </a:rPr>
              <a:t>Start of crop season</a:t>
            </a:r>
          </a:p>
        </p:txBody>
      </p:sp>
      <p:sp>
        <p:nvSpPr>
          <p:cNvPr id="17" name="TextBox 16">
            <a:extLst>
              <a:ext uri="{FF2B5EF4-FFF2-40B4-BE49-F238E27FC236}">
                <a16:creationId xmlns:a16="http://schemas.microsoft.com/office/drawing/2014/main" id="{C2A9376D-8C49-064B-8C81-5147239D572A}"/>
              </a:ext>
            </a:extLst>
          </p:cNvPr>
          <p:cNvSpPr txBox="1"/>
          <p:nvPr/>
        </p:nvSpPr>
        <p:spPr>
          <a:xfrm>
            <a:off x="8839220" y="2571514"/>
            <a:ext cx="1404552" cy="338554"/>
          </a:xfrm>
          <a:prstGeom prst="rect">
            <a:avLst/>
          </a:prstGeom>
          <a:noFill/>
        </p:spPr>
        <p:txBody>
          <a:bodyPr wrap="none" rtlCol="0">
            <a:spAutoFit/>
          </a:bodyPr>
          <a:lstStyle/>
          <a:p>
            <a:r>
              <a:rPr lang="en-US" sz="1600" dirty="0">
                <a:solidFill>
                  <a:schemeClr val="tx1">
                    <a:lumMod val="50000"/>
                    <a:lumOff val="50000"/>
                  </a:schemeClr>
                </a:solidFill>
              </a:rPr>
              <a:t>Harvest date</a:t>
            </a:r>
          </a:p>
        </p:txBody>
      </p:sp>
      <p:sp>
        <p:nvSpPr>
          <p:cNvPr id="18" name="TextBox 17">
            <a:extLst>
              <a:ext uri="{FF2B5EF4-FFF2-40B4-BE49-F238E27FC236}">
                <a16:creationId xmlns:a16="http://schemas.microsoft.com/office/drawing/2014/main" id="{6D089DC8-5AC6-C044-AA40-F1F34CE6826A}"/>
              </a:ext>
            </a:extLst>
          </p:cNvPr>
          <p:cNvSpPr txBox="1"/>
          <p:nvPr/>
        </p:nvSpPr>
        <p:spPr>
          <a:xfrm>
            <a:off x="8686936" y="5713174"/>
            <a:ext cx="1404552" cy="338554"/>
          </a:xfrm>
          <a:prstGeom prst="rect">
            <a:avLst/>
          </a:prstGeom>
          <a:noFill/>
        </p:spPr>
        <p:txBody>
          <a:bodyPr wrap="none" rtlCol="0">
            <a:spAutoFit/>
          </a:bodyPr>
          <a:lstStyle/>
          <a:p>
            <a:r>
              <a:rPr lang="en-US" sz="1600" dirty="0">
                <a:solidFill>
                  <a:schemeClr val="tx1">
                    <a:lumMod val="50000"/>
                    <a:lumOff val="50000"/>
                  </a:schemeClr>
                </a:solidFill>
              </a:rPr>
              <a:t>Harvest date</a:t>
            </a:r>
          </a:p>
        </p:txBody>
      </p:sp>
      <p:sp>
        <p:nvSpPr>
          <p:cNvPr id="19" name="TextBox 18">
            <a:extLst>
              <a:ext uri="{FF2B5EF4-FFF2-40B4-BE49-F238E27FC236}">
                <a16:creationId xmlns:a16="http://schemas.microsoft.com/office/drawing/2014/main" id="{B383AE61-DF21-8945-BB75-39560318800A}"/>
              </a:ext>
            </a:extLst>
          </p:cNvPr>
          <p:cNvSpPr txBox="1"/>
          <p:nvPr/>
        </p:nvSpPr>
        <p:spPr>
          <a:xfrm>
            <a:off x="2193063" y="5825292"/>
            <a:ext cx="2135521" cy="338554"/>
          </a:xfrm>
          <a:prstGeom prst="rect">
            <a:avLst/>
          </a:prstGeom>
          <a:noFill/>
        </p:spPr>
        <p:txBody>
          <a:bodyPr wrap="none" rtlCol="0">
            <a:spAutoFit/>
          </a:bodyPr>
          <a:lstStyle/>
          <a:p>
            <a:r>
              <a:rPr lang="en-US" sz="1600" dirty="0">
                <a:solidFill>
                  <a:schemeClr val="tx1">
                    <a:lumMod val="50000"/>
                    <a:lumOff val="50000"/>
                  </a:schemeClr>
                </a:solidFill>
              </a:rPr>
              <a:t>Start of crop season</a:t>
            </a:r>
          </a:p>
        </p:txBody>
      </p:sp>
    </p:spTree>
    <p:extLst>
      <p:ext uri="{BB962C8B-B14F-4D97-AF65-F5344CB8AC3E}">
        <p14:creationId xmlns:p14="http://schemas.microsoft.com/office/powerpoint/2010/main" val="2826742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40072-C253-3E44-9A4C-879A9B4BFDB3}"/>
              </a:ext>
            </a:extLst>
          </p:cNvPr>
          <p:cNvSpPr>
            <a:spLocks noGrp="1"/>
          </p:cNvSpPr>
          <p:nvPr>
            <p:ph type="title"/>
          </p:nvPr>
        </p:nvSpPr>
        <p:spPr>
          <a:xfrm>
            <a:off x="248479" y="365125"/>
            <a:ext cx="11648658" cy="796549"/>
          </a:xfrm>
        </p:spPr>
        <p:txBody>
          <a:bodyPr/>
          <a:lstStyle/>
          <a:p>
            <a:r>
              <a:rPr lang="en-US" dirty="0"/>
              <a:t>Individual dose can increase with holdup</a:t>
            </a:r>
          </a:p>
        </p:txBody>
      </p:sp>
      <p:sp>
        <p:nvSpPr>
          <p:cNvPr id="12" name="Content Placeholder 11">
            <a:extLst>
              <a:ext uri="{FF2B5EF4-FFF2-40B4-BE49-F238E27FC236}">
                <a16:creationId xmlns:a16="http://schemas.microsoft.com/office/drawing/2014/main" id="{50B6CE18-D389-B042-8D1B-A2EE6491C2F0}"/>
              </a:ext>
            </a:extLst>
          </p:cNvPr>
          <p:cNvSpPr>
            <a:spLocks noGrp="1"/>
          </p:cNvSpPr>
          <p:nvPr>
            <p:ph idx="1"/>
          </p:nvPr>
        </p:nvSpPr>
        <p:spPr>
          <a:xfrm>
            <a:off x="5179435" y="4030395"/>
            <a:ext cx="6862330" cy="2209541"/>
          </a:xfrm>
        </p:spPr>
        <p:txBody>
          <a:bodyPr>
            <a:normAutofit lnSpcReduction="10000"/>
          </a:bodyPr>
          <a:lstStyle/>
          <a:p>
            <a:r>
              <a:rPr lang="en-US" dirty="0"/>
              <a:t>Individual dose increase with increasing holdup time is an artefact of the holdup time splitting the proportion of food causing consequences in the current accident year and the next accident year</a:t>
            </a:r>
          </a:p>
        </p:txBody>
      </p:sp>
      <p:sp>
        <p:nvSpPr>
          <p:cNvPr id="5" name="Slide Number Placeholder 4">
            <a:extLst>
              <a:ext uri="{FF2B5EF4-FFF2-40B4-BE49-F238E27FC236}">
                <a16:creationId xmlns:a16="http://schemas.microsoft.com/office/drawing/2014/main" id="{D110EEAE-12D7-864D-AF44-5C4D3ADA0F81}"/>
              </a:ext>
            </a:extLst>
          </p:cNvPr>
          <p:cNvSpPr>
            <a:spLocks noGrp="1"/>
          </p:cNvSpPr>
          <p:nvPr>
            <p:ph type="sldNum" sz="quarter" idx="12"/>
          </p:nvPr>
        </p:nvSpPr>
        <p:spPr/>
        <p:txBody>
          <a:bodyPr/>
          <a:lstStyle/>
          <a:p>
            <a:fld id="{27CE633F-9882-4A5C-83A2-1109D0C73261}" type="slidenum">
              <a:rPr lang="en-US" smtClean="0"/>
              <a:t>13</a:t>
            </a:fld>
            <a:endParaRPr lang="en-US" dirty="0"/>
          </a:p>
        </p:txBody>
      </p:sp>
      <p:pic>
        <p:nvPicPr>
          <p:cNvPr id="6" name="Picture 5">
            <a:extLst>
              <a:ext uri="{FF2B5EF4-FFF2-40B4-BE49-F238E27FC236}">
                <a16:creationId xmlns:a16="http://schemas.microsoft.com/office/drawing/2014/main" id="{D41276CE-17E9-CE4A-81CD-147A8DAD811E}"/>
              </a:ext>
            </a:extLst>
          </p:cNvPr>
          <p:cNvPicPr>
            <a:picLocks noChangeAspect="1"/>
          </p:cNvPicPr>
          <p:nvPr/>
        </p:nvPicPr>
        <p:blipFill>
          <a:blip r:embed="rId3"/>
          <a:stretch>
            <a:fillRect/>
          </a:stretch>
        </p:blipFill>
        <p:spPr>
          <a:xfrm>
            <a:off x="566464" y="1178380"/>
            <a:ext cx="4150360" cy="2595880"/>
          </a:xfrm>
          <a:prstGeom prst="rect">
            <a:avLst/>
          </a:prstGeom>
        </p:spPr>
      </p:pic>
      <p:pic>
        <p:nvPicPr>
          <p:cNvPr id="7" name="Picture 6">
            <a:extLst>
              <a:ext uri="{FF2B5EF4-FFF2-40B4-BE49-F238E27FC236}">
                <a16:creationId xmlns:a16="http://schemas.microsoft.com/office/drawing/2014/main" id="{7BDBB6E8-A577-2642-BEDC-91A5698DE5EC}"/>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286050" y="1771951"/>
            <a:ext cx="1237229" cy="1532654"/>
          </a:xfrm>
          <a:prstGeom prst="rect">
            <a:avLst/>
          </a:prstGeom>
        </p:spPr>
      </p:pic>
      <p:pic>
        <p:nvPicPr>
          <p:cNvPr id="8" name="Picture 7">
            <a:extLst>
              <a:ext uri="{FF2B5EF4-FFF2-40B4-BE49-F238E27FC236}">
                <a16:creationId xmlns:a16="http://schemas.microsoft.com/office/drawing/2014/main" id="{64AE4C86-A290-CF4A-A5EB-D47F7E79178E}"/>
              </a:ext>
            </a:extLst>
          </p:cNvPr>
          <p:cNvPicPr>
            <a:picLocks noChangeAspect="1"/>
          </p:cNvPicPr>
          <p:nvPr/>
        </p:nvPicPr>
        <p:blipFill>
          <a:blip r:embed="rId5"/>
          <a:stretch>
            <a:fillRect/>
          </a:stretch>
        </p:blipFill>
        <p:spPr>
          <a:xfrm>
            <a:off x="6209144" y="1163140"/>
            <a:ext cx="4165600" cy="2626360"/>
          </a:xfrm>
          <a:prstGeom prst="rect">
            <a:avLst/>
          </a:prstGeom>
        </p:spPr>
      </p:pic>
      <p:pic>
        <p:nvPicPr>
          <p:cNvPr id="9" name="Picture 8">
            <a:extLst>
              <a:ext uri="{FF2B5EF4-FFF2-40B4-BE49-F238E27FC236}">
                <a16:creationId xmlns:a16="http://schemas.microsoft.com/office/drawing/2014/main" id="{BE8C9F89-D35D-EE4D-8BDB-B08FCFD8E5A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813629" y="1341062"/>
            <a:ext cx="1237229" cy="1532654"/>
          </a:xfrm>
          <a:prstGeom prst="rect">
            <a:avLst/>
          </a:prstGeom>
        </p:spPr>
      </p:pic>
      <p:pic>
        <p:nvPicPr>
          <p:cNvPr id="10" name="Picture 9">
            <a:extLst>
              <a:ext uri="{FF2B5EF4-FFF2-40B4-BE49-F238E27FC236}">
                <a16:creationId xmlns:a16="http://schemas.microsoft.com/office/drawing/2014/main" id="{12106081-9782-AE4E-9016-31A8A1285E32}"/>
              </a:ext>
            </a:extLst>
          </p:cNvPr>
          <p:cNvPicPr/>
          <p:nvPr/>
        </p:nvPicPr>
        <p:blipFill>
          <a:blip r:embed="rId6"/>
          <a:stretch>
            <a:fillRect/>
          </a:stretch>
        </p:blipFill>
        <p:spPr>
          <a:xfrm>
            <a:off x="371923" y="3773895"/>
            <a:ext cx="4344901" cy="2722543"/>
          </a:xfrm>
          <a:prstGeom prst="rect">
            <a:avLst/>
          </a:prstGeom>
        </p:spPr>
      </p:pic>
      <p:pic>
        <p:nvPicPr>
          <p:cNvPr id="11" name="Picture 10">
            <a:extLst>
              <a:ext uri="{FF2B5EF4-FFF2-40B4-BE49-F238E27FC236}">
                <a16:creationId xmlns:a16="http://schemas.microsoft.com/office/drawing/2014/main" id="{12C04869-DECE-364A-A211-3965B8212652}"/>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35218" y="4068342"/>
            <a:ext cx="1169082" cy="1448234"/>
          </a:xfrm>
          <a:prstGeom prst="rect">
            <a:avLst/>
          </a:prstGeom>
        </p:spPr>
      </p:pic>
    </p:spTree>
    <p:extLst>
      <p:ext uri="{BB962C8B-B14F-4D97-AF65-F5344CB8AC3E}">
        <p14:creationId xmlns:p14="http://schemas.microsoft.com/office/powerpoint/2010/main" val="1660953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27875-B020-4A60-9E00-6AA51E539E2D}"/>
              </a:ext>
            </a:extLst>
          </p:cNvPr>
          <p:cNvSpPr>
            <a:spLocks noGrp="1"/>
          </p:cNvSpPr>
          <p:nvPr>
            <p:ph type="title"/>
          </p:nvPr>
        </p:nvSpPr>
        <p:spPr>
          <a:xfrm>
            <a:off x="248479" y="6911"/>
            <a:ext cx="11648658" cy="1325563"/>
          </a:xfrm>
        </p:spPr>
        <p:txBody>
          <a:bodyPr/>
          <a:lstStyle/>
          <a:p>
            <a:r>
              <a:rPr lang="en-US" dirty="0"/>
              <a:t>Linear increase of dose with holdup for long-lived radionuclides</a:t>
            </a:r>
          </a:p>
        </p:txBody>
      </p:sp>
      <p:sp>
        <p:nvSpPr>
          <p:cNvPr id="4" name="Slide Number Placeholder 3">
            <a:extLst>
              <a:ext uri="{FF2B5EF4-FFF2-40B4-BE49-F238E27FC236}">
                <a16:creationId xmlns:a16="http://schemas.microsoft.com/office/drawing/2014/main" id="{5067C9A0-6E57-46D3-89FC-0F96A7FE676C}"/>
              </a:ext>
            </a:extLst>
          </p:cNvPr>
          <p:cNvSpPr>
            <a:spLocks noGrp="1"/>
          </p:cNvSpPr>
          <p:nvPr>
            <p:ph type="sldNum" sz="quarter" idx="12"/>
          </p:nvPr>
        </p:nvSpPr>
        <p:spPr/>
        <p:txBody>
          <a:bodyPr/>
          <a:lstStyle/>
          <a:p>
            <a:fld id="{27CE633F-9882-4A5C-83A2-1109D0C73261}" type="slidenum">
              <a:rPr lang="en-US" smtClean="0"/>
              <a:t>14</a:t>
            </a:fld>
            <a:endParaRPr lang="en-US"/>
          </a:p>
        </p:txBody>
      </p:sp>
      <p:pic>
        <p:nvPicPr>
          <p:cNvPr id="5" name="Picture 4">
            <a:extLst>
              <a:ext uri="{FF2B5EF4-FFF2-40B4-BE49-F238E27FC236}">
                <a16:creationId xmlns:a16="http://schemas.microsoft.com/office/drawing/2014/main" id="{2F660C7C-6D1F-4D80-9506-EF3292087CAA}"/>
              </a:ext>
            </a:extLst>
          </p:cNvPr>
          <p:cNvPicPr>
            <a:picLocks noChangeAspect="1"/>
          </p:cNvPicPr>
          <p:nvPr/>
        </p:nvPicPr>
        <p:blipFill>
          <a:blip r:embed="rId3"/>
          <a:stretch>
            <a:fillRect/>
          </a:stretch>
        </p:blipFill>
        <p:spPr>
          <a:xfrm>
            <a:off x="248479" y="1753085"/>
            <a:ext cx="5814858" cy="4265143"/>
          </a:xfrm>
          <a:prstGeom prst="rect">
            <a:avLst/>
          </a:prstGeom>
        </p:spPr>
      </p:pic>
      <p:sp>
        <p:nvSpPr>
          <p:cNvPr id="6" name="TextBox 5">
            <a:extLst>
              <a:ext uri="{FF2B5EF4-FFF2-40B4-BE49-F238E27FC236}">
                <a16:creationId xmlns:a16="http://schemas.microsoft.com/office/drawing/2014/main" id="{AA638D47-154D-410E-8237-6157900A5BE7}"/>
              </a:ext>
            </a:extLst>
          </p:cNvPr>
          <p:cNvSpPr txBox="1"/>
          <p:nvPr/>
        </p:nvSpPr>
        <p:spPr>
          <a:xfrm>
            <a:off x="615012" y="1321356"/>
            <a:ext cx="5480988" cy="369332"/>
          </a:xfrm>
          <a:prstGeom prst="rect">
            <a:avLst/>
          </a:prstGeom>
          <a:noFill/>
        </p:spPr>
        <p:txBody>
          <a:bodyPr wrap="none" rtlCol="0">
            <a:spAutoFit/>
          </a:bodyPr>
          <a:lstStyle/>
          <a:p>
            <a:r>
              <a:rPr lang="en-US" dirty="0"/>
              <a:t>Long-lived radionuclide example: linear increase</a:t>
            </a:r>
          </a:p>
        </p:txBody>
      </p:sp>
      <p:pic>
        <p:nvPicPr>
          <p:cNvPr id="7" name="Picture 6">
            <a:extLst>
              <a:ext uri="{FF2B5EF4-FFF2-40B4-BE49-F238E27FC236}">
                <a16:creationId xmlns:a16="http://schemas.microsoft.com/office/drawing/2014/main" id="{CB8CD6F6-396C-43AC-BC91-0E9DCBA576E8}"/>
              </a:ext>
            </a:extLst>
          </p:cNvPr>
          <p:cNvPicPr>
            <a:picLocks noChangeAspect="1"/>
          </p:cNvPicPr>
          <p:nvPr/>
        </p:nvPicPr>
        <p:blipFill>
          <a:blip r:embed="rId4"/>
          <a:stretch>
            <a:fillRect/>
          </a:stretch>
        </p:blipFill>
        <p:spPr>
          <a:xfrm>
            <a:off x="6172682" y="1995370"/>
            <a:ext cx="5814858" cy="4022858"/>
          </a:xfrm>
          <a:prstGeom prst="rect">
            <a:avLst/>
          </a:prstGeom>
        </p:spPr>
      </p:pic>
      <p:sp>
        <p:nvSpPr>
          <p:cNvPr id="8" name="TextBox 7">
            <a:extLst>
              <a:ext uri="{FF2B5EF4-FFF2-40B4-BE49-F238E27FC236}">
                <a16:creationId xmlns:a16="http://schemas.microsoft.com/office/drawing/2014/main" id="{059D32E4-00A7-4BE8-805F-C8CF1DDE8A83}"/>
              </a:ext>
            </a:extLst>
          </p:cNvPr>
          <p:cNvSpPr txBox="1"/>
          <p:nvPr/>
        </p:nvSpPr>
        <p:spPr>
          <a:xfrm>
            <a:off x="6642614" y="1568419"/>
            <a:ext cx="4685898" cy="369332"/>
          </a:xfrm>
          <a:prstGeom prst="rect">
            <a:avLst/>
          </a:prstGeom>
          <a:noFill/>
        </p:spPr>
        <p:txBody>
          <a:bodyPr wrap="none" rtlCol="0">
            <a:spAutoFit/>
          </a:bodyPr>
          <a:lstStyle/>
          <a:p>
            <a:r>
              <a:rPr lang="en-US" dirty="0"/>
              <a:t>For short-lived radionuclides, decay wins</a:t>
            </a:r>
          </a:p>
        </p:txBody>
      </p:sp>
      <p:sp>
        <p:nvSpPr>
          <p:cNvPr id="10" name="Rectangle 9">
            <a:extLst>
              <a:ext uri="{FF2B5EF4-FFF2-40B4-BE49-F238E27FC236}">
                <a16:creationId xmlns:a16="http://schemas.microsoft.com/office/drawing/2014/main" id="{C04438E0-2E51-44D0-8719-E35E5030D120}"/>
              </a:ext>
            </a:extLst>
          </p:cNvPr>
          <p:cNvSpPr/>
          <p:nvPr/>
        </p:nvSpPr>
        <p:spPr>
          <a:xfrm>
            <a:off x="1732281" y="3885656"/>
            <a:ext cx="2847253" cy="1354217"/>
          </a:xfrm>
          <a:prstGeom prst="rect">
            <a:avLst/>
          </a:prstGeom>
          <a:noFill/>
        </p:spPr>
        <p:txBody>
          <a:bodyPr wrap="none" lIns="91440" tIns="45720" rIns="91440" bIns="45720">
            <a:spAutoFit/>
          </a:bodyPr>
          <a:lstStyle/>
          <a:p>
            <a:pPr algn="ctr"/>
            <a:r>
              <a:rPr lang="en-US" sz="5400" b="0" cap="none" spc="0" dirty="0">
                <a:ln w="0"/>
                <a:gradFill>
                  <a:gsLst>
                    <a:gs pos="21000">
                      <a:srgbClr val="53575C"/>
                    </a:gs>
                    <a:gs pos="88000">
                      <a:srgbClr val="C5C7CA"/>
                    </a:gs>
                  </a:gsLst>
                  <a:lin ang="5400000"/>
                </a:gradFill>
                <a:effectLst/>
              </a:rPr>
              <a:t>Cs-137</a:t>
            </a:r>
          </a:p>
          <a:p>
            <a:pPr algn="ctr"/>
            <a:r>
              <a:rPr lang="en-US" sz="2800" dirty="0">
                <a:ln w="0"/>
                <a:gradFill>
                  <a:gsLst>
                    <a:gs pos="21000">
                      <a:srgbClr val="53575C"/>
                    </a:gs>
                    <a:gs pos="88000">
                      <a:srgbClr val="C5C7CA"/>
                    </a:gs>
                  </a:gsLst>
                  <a:lin ang="5400000"/>
                </a:gradFill>
              </a:rPr>
              <a:t>t</a:t>
            </a:r>
            <a:r>
              <a:rPr lang="en-US" sz="2800" baseline="-25000" dirty="0">
                <a:ln w="0"/>
                <a:gradFill>
                  <a:gsLst>
                    <a:gs pos="21000">
                      <a:srgbClr val="53575C"/>
                    </a:gs>
                    <a:gs pos="88000">
                      <a:srgbClr val="C5C7CA"/>
                    </a:gs>
                  </a:gsLst>
                  <a:lin ang="5400000"/>
                </a:gradFill>
              </a:rPr>
              <a:t>1/2</a:t>
            </a:r>
            <a:r>
              <a:rPr lang="en-US" sz="2800" dirty="0">
                <a:ln w="0"/>
                <a:gradFill>
                  <a:gsLst>
                    <a:gs pos="21000">
                      <a:srgbClr val="53575C"/>
                    </a:gs>
                    <a:gs pos="88000">
                      <a:srgbClr val="C5C7CA"/>
                    </a:gs>
                  </a:gsLst>
                  <a:lin ang="5400000"/>
                </a:gradFill>
              </a:rPr>
              <a:t>=11,000 days</a:t>
            </a:r>
            <a:endParaRPr lang="en-US" sz="2800" b="0" cap="none" spc="0" dirty="0">
              <a:ln w="0"/>
              <a:gradFill>
                <a:gsLst>
                  <a:gs pos="21000">
                    <a:srgbClr val="53575C"/>
                  </a:gs>
                  <a:gs pos="88000">
                    <a:srgbClr val="C5C7CA"/>
                  </a:gs>
                </a:gsLst>
                <a:lin ang="5400000"/>
              </a:gradFill>
              <a:effectLst/>
            </a:endParaRPr>
          </a:p>
        </p:txBody>
      </p:sp>
      <p:cxnSp>
        <p:nvCxnSpPr>
          <p:cNvPr id="12" name="Straight Connector 11">
            <a:extLst>
              <a:ext uri="{FF2B5EF4-FFF2-40B4-BE49-F238E27FC236}">
                <a16:creationId xmlns:a16="http://schemas.microsoft.com/office/drawing/2014/main" id="{14EF9D6D-C2CA-49E0-B952-6C3B8FA90B46}"/>
              </a:ext>
            </a:extLst>
          </p:cNvPr>
          <p:cNvCxnSpPr/>
          <p:nvPr/>
        </p:nvCxnSpPr>
        <p:spPr>
          <a:xfrm flipV="1">
            <a:off x="6118009" y="1506022"/>
            <a:ext cx="0" cy="5351978"/>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72B3676-5471-42E9-80D6-BF98555CD3E9}"/>
              </a:ext>
            </a:extLst>
          </p:cNvPr>
          <p:cNvSpPr/>
          <p:nvPr/>
        </p:nvSpPr>
        <p:spPr>
          <a:xfrm>
            <a:off x="7902951" y="4054877"/>
            <a:ext cx="1946366" cy="1354217"/>
          </a:xfrm>
          <a:prstGeom prst="rect">
            <a:avLst/>
          </a:prstGeom>
          <a:noFill/>
        </p:spPr>
        <p:txBody>
          <a:bodyPr wrap="none" lIns="91440" tIns="45720" rIns="91440" bIns="45720">
            <a:spAutoFit/>
          </a:bodyPr>
          <a:lstStyle/>
          <a:p>
            <a:pPr algn="ctr"/>
            <a:r>
              <a:rPr lang="en-US" sz="5400" b="0" cap="none" spc="0" dirty="0">
                <a:ln w="0"/>
                <a:gradFill>
                  <a:gsLst>
                    <a:gs pos="21000">
                      <a:srgbClr val="53575C"/>
                    </a:gs>
                    <a:gs pos="88000">
                      <a:srgbClr val="C5C7CA"/>
                    </a:gs>
                  </a:gsLst>
                  <a:lin ang="5400000"/>
                </a:gradFill>
                <a:effectLst/>
              </a:rPr>
              <a:t>I-131</a:t>
            </a:r>
          </a:p>
          <a:p>
            <a:pPr algn="ctr"/>
            <a:r>
              <a:rPr lang="en-US" sz="2800" dirty="0">
                <a:ln w="0"/>
                <a:gradFill>
                  <a:gsLst>
                    <a:gs pos="21000">
                      <a:srgbClr val="53575C"/>
                    </a:gs>
                    <a:gs pos="88000">
                      <a:srgbClr val="C5C7CA"/>
                    </a:gs>
                  </a:gsLst>
                  <a:lin ang="5400000"/>
                </a:gradFill>
              </a:rPr>
              <a:t>t</a:t>
            </a:r>
            <a:r>
              <a:rPr lang="en-US" sz="2800" baseline="-25000" dirty="0">
                <a:ln w="0"/>
                <a:gradFill>
                  <a:gsLst>
                    <a:gs pos="21000">
                      <a:srgbClr val="53575C"/>
                    </a:gs>
                    <a:gs pos="88000">
                      <a:srgbClr val="C5C7CA"/>
                    </a:gs>
                  </a:gsLst>
                  <a:lin ang="5400000"/>
                </a:gradFill>
              </a:rPr>
              <a:t>1/2</a:t>
            </a:r>
            <a:r>
              <a:rPr lang="en-US" sz="2800" dirty="0">
                <a:ln w="0"/>
                <a:gradFill>
                  <a:gsLst>
                    <a:gs pos="21000">
                      <a:srgbClr val="53575C"/>
                    </a:gs>
                    <a:gs pos="88000">
                      <a:srgbClr val="C5C7CA"/>
                    </a:gs>
                  </a:gsLst>
                  <a:lin ang="5400000"/>
                </a:gradFill>
              </a:rPr>
              <a:t>=8 days</a:t>
            </a:r>
            <a:endParaRPr lang="en-US" sz="2800" b="0" cap="none" spc="0" dirty="0">
              <a:ln w="0"/>
              <a:gradFill>
                <a:gsLst>
                  <a:gs pos="21000">
                    <a:srgbClr val="53575C"/>
                  </a:gs>
                  <a:gs pos="88000">
                    <a:srgbClr val="C5C7CA"/>
                  </a:gs>
                </a:gsLst>
                <a:lin ang="5400000"/>
              </a:gradFill>
              <a:effectLst/>
            </a:endParaRPr>
          </a:p>
        </p:txBody>
      </p:sp>
    </p:spTree>
    <p:extLst>
      <p:ext uri="{BB962C8B-B14F-4D97-AF65-F5344CB8AC3E}">
        <p14:creationId xmlns:p14="http://schemas.microsoft.com/office/powerpoint/2010/main" val="1893743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E6CA43-46F8-439C-8C70-86EED9BF006A}"/>
              </a:ext>
            </a:extLst>
          </p:cNvPr>
          <p:cNvSpPr>
            <a:spLocks noGrp="1"/>
          </p:cNvSpPr>
          <p:nvPr>
            <p:ph type="sldNum" sz="quarter" idx="12"/>
          </p:nvPr>
        </p:nvSpPr>
        <p:spPr/>
        <p:txBody>
          <a:bodyPr/>
          <a:lstStyle/>
          <a:p>
            <a:fld id="{27CE633F-9882-4A5C-83A2-1109D0C73261}" type="slidenum">
              <a:rPr lang="en-US" smtClean="0"/>
              <a:t>15</a:t>
            </a:fld>
            <a:endParaRPr lang="en-US"/>
          </a:p>
        </p:txBody>
      </p:sp>
      <p:pic>
        <p:nvPicPr>
          <p:cNvPr id="5" name="Graphic 4">
            <a:extLst>
              <a:ext uri="{FF2B5EF4-FFF2-40B4-BE49-F238E27FC236}">
                <a16:creationId xmlns:a16="http://schemas.microsoft.com/office/drawing/2014/main" id="{ED5D7631-D15B-4503-8910-8A54E7C0F8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6796" y="597693"/>
            <a:ext cx="10188454" cy="5662613"/>
          </a:xfrm>
          <a:prstGeom prst="rect">
            <a:avLst/>
          </a:prstGeom>
        </p:spPr>
      </p:pic>
      <p:sp>
        <p:nvSpPr>
          <p:cNvPr id="6" name="TextBox 5">
            <a:extLst>
              <a:ext uri="{FF2B5EF4-FFF2-40B4-BE49-F238E27FC236}">
                <a16:creationId xmlns:a16="http://schemas.microsoft.com/office/drawing/2014/main" id="{FEB3C23A-B951-4F87-A056-2F95AAF6F227}"/>
              </a:ext>
            </a:extLst>
          </p:cNvPr>
          <p:cNvSpPr txBox="1"/>
          <p:nvPr/>
        </p:nvSpPr>
        <p:spPr>
          <a:xfrm>
            <a:off x="4544287" y="3292033"/>
            <a:ext cx="1899879" cy="307777"/>
          </a:xfrm>
          <a:prstGeom prst="rect">
            <a:avLst/>
          </a:prstGeom>
          <a:noFill/>
        </p:spPr>
        <p:txBody>
          <a:bodyPr wrap="none" rtlCol="0">
            <a:spAutoFit/>
          </a:bodyPr>
          <a:lstStyle/>
          <a:p>
            <a:r>
              <a:rPr lang="en-US" sz="1400" b="1" dirty="0">
                <a:solidFill>
                  <a:srgbClr val="F89E12"/>
                </a:solidFill>
              </a:rPr>
              <a:t>Pasture growth rate</a:t>
            </a:r>
          </a:p>
        </p:txBody>
      </p:sp>
      <p:sp>
        <p:nvSpPr>
          <p:cNvPr id="7" name="TextBox 6">
            <a:extLst>
              <a:ext uri="{FF2B5EF4-FFF2-40B4-BE49-F238E27FC236}">
                <a16:creationId xmlns:a16="http://schemas.microsoft.com/office/drawing/2014/main" id="{200D550D-1F48-4CE1-BC40-F2FBBB62EB29}"/>
              </a:ext>
            </a:extLst>
          </p:cNvPr>
          <p:cNvSpPr txBox="1"/>
          <p:nvPr/>
        </p:nvSpPr>
        <p:spPr>
          <a:xfrm>
            <a:off x="4918755" y="1354376"/>
            <a:ext cx="2973891" cy="307777"/>
          </a:xfrm>
          <a:prstGeom prst="rect">
            <a:avLst/>
          </a:prstGeom>
          <a:noFill/>
        </p:spPr>
        <p:txBody>
          <a:bodyPr wrap="none" rtlCol="0">
            <a:spAutoFit/>
          </a:bodyPr>
          <a:lstStyle/>
          <a:p>
            <a:r>
              <a:rPr lang="en-US" sz="1400" b="1" dirty="0">
                <a:solidFill>
                  <a:srgbClr val="FFBF00"/>
                </a:solidFill>
              </a:rPr>
              <a:t>Dry to wet ratio leafy vegetables</a:t>
            </a:r>
          </a:p>
        </p:txBody>
      </p:sp>
      <p:sp>
        <p:nvSpPr>
          <p:cNvPr id="8" name="TextBox 7">
            <a:extLst>
              <a:ext uri="{FF2B5EF4-FFF2-40B4-BE49-F238E27FC236}">
                <a16:creationId xmlns:a16="http://schemas.microsoft.com/office/drawing/2014/main" id="{4FF5B61D-AA5D-46C5-96BB-E4E4779CFA2D}"/>
              </a:ext>
            </a:extLst>
          </p:cNvPr>
          <p:cNvSpPr txBox="1"/>
          <p:nvPr/>
        </p:nvSpPr>
        <p:spPr>
          <a:xfrm>
            <a:off x="4805335" y="4493584"/>
            <a:ext cx="1616148" cy="307777"/>
          </a:xfrm>
          <a:prstGeom prst="rect">
            <a:avLst/>
          </a:prstGeom>
          <a:noFill/>
        </p:spPr>
        <p:txBody>
          <a:bodyPr wrap="none" rtlCol="0">
            <a:spAutoFit/>
          </a:bodyPr>
          <a:lstStyle/>
          <a:p>
            <a:r>
              <a:rPr lang="en-US" sz="1400" dirty="0">
                <a:solidFill>
                  <a:srgbClr val="5C9DC7"/>
                </a:solidFill>
              </a:rPr>
              <a:t>Milk holdup time</a:t>
            </a:r>
          </a:p>
        </p:txBody>
      </p:sp>
      <p:sp>
        <p:nvSpPr>
          <p:cNvPr id="9" name="TextBox 8">
            <a:extLst>
              <a:ext uri="{FF2B5EF4-FFF2-40B4-BE49-F238E27FC236}">
                <a16:creationId xmlns:a16="http://schemas.microsoft.com/office/drawing/2014/main" id="{24F63086-CC4D-4441-9B77-71569495400C}"/>
              </a:ext>
            </a:extLst>
          </p:cNvPr>
          <p:cNvSpPr txBox="1"/>
          <p:nvPr/>
        </p:nvSpPr>
        <p:spPr>
          <a:xfrm>
            <a:off x="6784984" y="2341614"/>
            <a:ext cx="4860626" cy="307777"/>
          </a:xfrm>
          <a:prstGeom prst="rect">
            <a:avLst/>
          </a:prstGeom>
          <a:noFill/>
        </p:spPr>
        <p:txBody>
          <a:bodyPr wrap="none" rtlCol="0">
            <a:spAutoFit/>
          </a:bodyPr>
          <a:lstStyle/>
          <a:p>
            <a:r>
              <a:rPr lang="en-US" sz="1400" b="1" dirty="0">
                <a:solidFill>
                  <a:srgbClr val="8EB031"/>
                </a:solidFill>
              </a:rPr>
              <a:t>Contamination remaining after food processing, grains</a:t>
            </a:r>
          </a:p>
        </p:txBody>
      </p:sp>
      <p:sp>
        <p:nvSpPr>
          <p:cNvPr id="10" name="TextBox 9">
            <a:extLst>
              <a:ext uri="{FF2B5EF4-FFF2-40B4-BE49-F238E27FC236}">
                <a16:creationId xmlns:a16="http://schemas.microsoft.com/office/drawing/2014/main" id="{EDA9EFCC-B5C9-4B9A-87B2-15B9701BE813}"/>
              </a:ext>
            </a:extLst>
          </p:cNvPr>
          <p:cNvSpPr txBox="1"/>
          <p:nvPr/>
        </p:nvSpPr>
        <p:spPr>
          <a:xfrm>
            <a:off x="2053634" y="2508565"/>
            <a:ext cx="2119491" cy="307777"/>
          </a:xfrm>
          <a:prstGeom prst="rect">
            <a:avLst/>
          </a:prstGeom>
          <a:noFill/>
        </p:spPr>
        <p:txBody>
          <a:bodyPr wrap="none" rtlCol="0">
            <a:spAutoFit/>
          </a:bodyPr>
          <a:lstStyle/>
          <a:p>
            <a:r>
              <a:rPr lang="en-US" sz="1400" b="1" dirty="0">
                <a:solidFill>
                  <a:srgbClr val="E09B24"/>
                </a:solidFill>
              </a:rPr>
              <a:t>Dry to wet ratio grains</a:t>
            </a:r>
          </a:p>
        </p:txBody>
      </p:sp>
      <p:sp>
        <p:nvSpPr>
          <p:cNvPr id="11" name="TextBox 10">
            <a:extLst>
              <a:ext uri="{FF2B5EF4-FFF2-40B4-BE49-F238E27FC236}">
                <a16:creationId xmlns:a16="http://schemas.microsoft.com/office/drawing/2014/main" id="{826D0A59-F571-488E-850D-7A2BFA4DCA12}"/>
              </a:ext>
            </a:extLst>
          </p:cNvPr>
          <p:cNvSpPr txBox="1"/>
          <p:nvPr/>
        </p:nvSpPr>
        <p:spPr>
          <a:xfrm>
            <a:off x="5744039" y="2914338"/>
            <a:ext cx="2242922" cy="307777"/>
          </a:xfrm>
          <a:prstGeom prst="rect">
            <a:avLst/>
          </a:prstGeom>
          <a:noFill/>
        </p:spPr>
        <p:txBody>
          <a:bodyPr wrap="none" rtlCol="0">
            <a:spAutoFit/>
          </a:bodyPr>
          <a:lstStyle/>
          <a:p>
            <a:r>
              <a:rPr lang="en-US" sz="1400" b="1" dirty="0">
                <a:solidFill>
                  <a:srgbClr val="47B66D"/>
                </a:solidFill>
              </a:rPr>
              <a:t>Transfer coefficient beef</a:t>
            </a:r>
          </a:p>
        </p:txBody>
      </p:sp>
      <p:sp>
        <p:nvSpPr>
          <p:cNvPr id="12" name="TextBox 11">
            <a:extLst>
              <a:ext uri="{FF2B5EF4-FFF2-40B4-BE49-F238E27FC236}">
                <a16:creationId xmlns:a16="http://schemas.microsoft.com/office/drawing/2014/main" id="{E7F3FA1C-1C3E-4645-A071-2E5CFF2778A9}"/>
              </a:ext>
            </a:extLst>
          </p:cNvPr>
          <p:cNvSpPr txBox="1"/>
          <p:nvPr/>
        </p:nvSpPr>
        <p:spPr>
          <a:xfrm>
            <a:off x="6641019" y="3118990"/>
            <a:ext cx="2515432" cy="307777"/>
          </a:xfrm>
          <a:prstGeom prst="rect">
            <a:avLst/>
          </a:prstGeom>
          <a:noFill/>
        </p:spPr>
        <p:txBody>
          <a:bodyPr wrap="none" rtlCol="0">
            <a:spAutoFit/>
          </a:bodyPr>
          <a:lstStyle/>
          <a:p>
            <a:r>
              <a:rPr lang="en-US" sz="1400" b="1" dirty="0">
                <a:solidFill>
                  <a:srgbClr val="BB5B80"/>
                </a:solidFill>
              </a:rPr>
              <a:t>Cattle feeding rate, pasture</a:t>
            </a:r>
          </a:p>
        </p:txBody>
      </p:sp>
      <p:sp>
        <p:nvSpPr>
          <p:cNvPr id="13" name="TextBox 12">
            <a:extLst>
              <a:ext uri="{FF2B5EF4-FFF2-40B4-BE49-F238E27FC236}">
                <a16:creationId xmlns:a16="http://schemas.microsoft.com/office/drawing/2014/main" id="{AF8AA638-C6CC-425B-887A-152E17262712}"/>
              </a:ext>
            </a:extLst>
          </p:cNvPr>
          <p:cNvSpPr txBox="1"/>
          <p:nvPr/>
        </p:nvSpPr>
        <p:spPr>
          <a:xfrm>
            <a:off x="5186450" y="3900332"/>
            <a:ext cx="2553904" cy="307777"/>
          </a:xfrm>
          <a:prstGeom prst="rect">
            <a:avLst/>
          </a:prstGeom>
          <a:noFill/>
        </p:spPr>
        <p:txBody>
          <a:bodyPr wrap="none" rtlCol="0">
            <a:spAutoFit/>
          </a:bodyPr>
          <a:lstStyle/>
          <a:p>
            <a:r>
              <a:rPr lang="en-US" sz="1400" b="1" dirty="0">
                <a:solidFill>
                  <a:srgbClr val="919500"/>
                </a:solidFill>
              </a:rPr>
              <a:t>Resuspension rate constant</a:t>
            </a:r>
          </a:p>
        </p:txBody>
      </p:sp>
    </p:spTree>
    <p:extLst>
      <p:ext uri="{BB962C8B-B14F-4D97-AF65-F5344CB8AC3E}">
        <p14:creationId xmlns:p14="http://schemas.microsoft.com/office/powerpoint/2010/main" val="1601960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2075BB-366D-44E5-8735-6ECDE7DCD817}"/>
              </a:ext>
            </a:extLst>
          </p:cNvPr>
          <p:cNvSpPr>
            <a:spLocks noGrp="1"/>
          </p:cNvSpPr>
          <p:nvPr>
            <p:ph type="sldNum" sz="quarter" idx="12"/>
          </p:nvPr>
        </p:nvSpPr>
        <p:spPr/>
        <p:txBody>
          <a:bodyPr/>
          <a:lstStyle/>
          <a:p>
            <a:fld id="{27CE633F-9882-4A5C-83A2-1109D0C73261}" type="slidenum">
              <a:rPr lang="en-US" smtClean="0"/>
              <a:t>16</a:t>
            </a:fld>
            <a:endParaRPr lang="en-US"/>
          </a:p>
        </p:txBody>
      </p:sp>
      <p:pic>
        <p:nvPicPr>
          <p:cNvPr id="4" name="Graphic 3">
            <a:extLst>
              <a:ext uri="{FF2B5EF4-FFF2-40B4-BE49-F238E27FC236}">
                <a16:creationId xmlns:a16="http://schemas.microsoft.com/office/drawing/2014/main" id="{52EDC8B9-E22D-42C9-8145-1E3EAE265C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17860" y="136525"/>
            <a:ext cx="9756279" cy="6178012"/>
          </a:xfrm>
          <a:prstGeom prst="rect">
            <a:avLst/>
          </a:prstGeom>
        </p:spPr>
      </p:pic>
      <p:sp>
        <p:nvSpPr>
          <p:cNvPr id="5" name="TextBox 4">
            <a:extLst>
              <a:ext uri="{FF2B5EF4-FFF2-40B4-BE49-F238E27FC236}">
                <a16:creationId xmlns:a16="http://schemas.microsoft.com/office/drawing/2014/main" id="{8FBB4E2D-DF76-40A1-9132-D2FC246A30F9}"/>
              </a:ext>
            </a:extLst>
          </p:cNvPr>
          <p:cNvSpPr txBox="1"/>
          <p:nvPr/>
        </p:nvSpPr>
        <p:spPr>
          <a:xfrm>
            <a:off x="1378716" y="533267"/>
            <a:ext cx="3023585" cy="307777"/>
          </a:xfrm>
          <a:prstGeom prst="rect">
            <a:avLst/>
          </a:prstGeom>
          <a:noFill/>
        </p:spPr>
        <p:txBody>
          <a:bodyPr wrap="none" rtlCol="0">
            <a:spAutoFit/>
          </a:bodyPr>
          <a:lstStyle/>
          <a:p>
            <a:r>
              <a:rPr lang="en-US" sz="1400" b="1" dirty="0">
                <a:solidFill>
                  <a:srgbClr val="919500"/>
                </a:solidFill>
              </a:rPr>
              <a:t>Dry to wet ratio, leafy vegetables</a:t>
            </a:r>
          </a:p>
        </p:txBody>
      </p:sp>
      <p:sp>
        <p:nvSpPr>
          <p:cNvPr id="6" name="TextBox 5">
            <a:extLst>
              <a:ext uri="{FF2B5EF4-FFF2-40B4-BE49-F238E27FC236}">
                <a16:creationId xmlns:a16="http://schemas.microsoft.com/office/drawing/2014/main" id="{13E53F32-70B1-4D68-9B8D-72B69AAF7988}"/>
              </a:ext>
            </a:extLst>
          </p:cNvPr>
          <p:cNvSpPr txBox="1"/>
          <p:nvPr/>
        </p:nvSpPr>
        <p:spPr>
          <a:xfrm>
            <a:off x="5737355" y="771931"/>
            <a:ext cx="2395207" cy="307777"/>
          </a:xfrm>
          <a:prstGeom prst="rect">
            <a:avLst/>
          </a:prstGeom>
          <a:noFill/>
        </p:spPr>
        <p:txBody>
          <a:bodyPr wrap="none" rtlCol="0">
            <a:spAutoFit/>
          </a:bodyPr>
          <a:lstStyle/>
          <a:p>
            <a:r>
              <a:rPr lang="en-US" sz="1400" b="1" dirty="0">
                <a:solidFill>
                  <a:srgbClr val="A5609C"/>
                </a:solidFill>
              </a:rPr>
              <a:t>Maximum biomass grains</a:t>
            </a:r>
          </a:p>
        </p:txBody>
      </p:sp>
      <p:sp>
        <p:nvSpPr>
          <p:cNvPr id="7" name="TextBox 6">
            <a:extLst>
              <a:ext uri="{FF2B5EF4-FFF2-40B4-BE49-F238E27FC236}">
                <a16:creationId xmlns:a16="http://schemas.microsoft.com/office/drawing/2014/main" id="{8B21C555-EB57-4F78-A8FC-033D109BAD2B}"/>
              </a:ext>
            </a:extLst>
          </p:cNvPr>
          <p:cNvSpPr txBox="1"/>
          <p:nvPr/>
        </p:nvSpPr>
        <p:spPr>
          <a:xfrm>
            <a:off x="5732999" y="1198654"/>
            <a:ext cx="3249608" cy="307777"/>
          </a:xfrm>
          <a:prstGeom prst="rect">
            <a:avLst/>
          </a:prstGeom>
          <a:noFill/>
        </p:spPr>
        <p:txBody>
          <a:bodyPr wrap="none" rtlCol="0">
            <a:spAutoFit/>
          </a:bodyPr>
          <a:lstStyle/>
          <a:p>
            <a:r>
              <a:rPr lang="en-US" sz="1400" b="1" dirty="0">
                <a:solidFill>
                  <a:srgbClr val="5C9DC7"/>
                </a:solidFill>
              </a:rPr>
              <a:t>Maximum biomass leafy vegetables</a:t>
            </a:r>
          </a:p>
        </p:txBody>
      </p:sp>
      <p:sp>
        <p:nvSpPr>
          <p:cNvPr id="8" name="TextBox 7">
            <a:extLst>
              <a:ext uri="{FF2B5EF4-FFF2-40B4-BE49-F238E27FC236}">
                <a16:creationId xmlns:a16="http://schemas.microsoft.com/office/drawing/2014/main" id="{6C112C15-53C3-4880-8CED-6729F7904B27}"/>
              </a:ext>
            </a:extLst>
          </p:cNvPr>
          <p:cNvSpPr txBox="1"/>
          <p:nvPr/>
        </p:nvSpPr>
        <p:spPr>
          <a:xfrm>
            <a:off x="5082851" y="1613477"/>
            <a:ext cx="2366353" cy="307777"/>
          </a:xfrm>
          <a:prstGeom prst="rect">
            <a:avLst/>
          </a:prstGeom>
          <a:noFill/>
        </p:spPr>
        <p:txBody>
          <a:bodyPr wrap="none" rtlCol="0">
            <a:spAutoFit/>
          </a:bodyPr>
          <a:lstStyle/>
          <a:p>
            <a:r>
              <a:rPr lang="en-US" sz="1400" b="1" dirty="0">
                <a:solidFill>
                  <a:srgbClr val="8678B2"/>
                </a:solidFill>
              </a:rPr>
              <a:t>Weathering rate constant</a:t>
            </a:r>
          </a:p>
        </p:txBody>
      </p:sp>
      <p:sp>
        <p:nvSpPr>
          <p:cNvPr id="9" name="TextBox 8">
            <a:extLst>
              <a:ext uri="{FF2B5EF4-FFF2-40B4-BE49-F238E27FC236}">
                <a16:creationId xmlns:a16="http://schemas.microsoft.com/office/drawing/2014/main" id="{D0C5E9F9-5850-4497-95CE-1328E9D49D1A}"/>
              </a:ext>
            </a:extLst>
          </p:cNvPr>
          <p:cNvSpPr txBox="1"/>
          <p:nvPr/>
        </p:nvSpPr>
        <p:spPr>
          <a:xfrm>
            <a:off x="1320867" y="1847813"/>
            <a:ext cx="3111749" cy="307777"/>
          </a:xfrm>
          <a:prstGeom prst="rect">
            <a:avLst/>
          </a:prstGeom>
          <a:noFill/>
        </p:spPr>
        <p:txBody>
          <a:bodyPr wrap="none" rtlCol="0">
            <a:spAutoFit/>
          </a:bodyPr>
          <a:lstStyle/>
          <a:p>
            <a:r>
              <a:rPr lang="en-US" sz="1400" b="1" dirty="0">
                <a:solidFill>
                  <a:srgbClr val="EB6235"/>
                </a:solidFill>
              </a:rPr>
              <a:t>Translocation rate constant grains</a:t>
            </a:r>
          </a:p>
        </p:txBody>
      </p:sp>
      <p:sp>
        <p:nvSpPr>
          <p:cNvPr id="10" name="TextBox 9">
            <a:extLst>
              <a:ext uri="{FF2B5EF4-FFF2-40B4-BE49-F238E27FC236}">
                <a16:creationId xmlns:a16="http://schemas.microsoft.com/office/drawing/2014/main" id="{E055B372-BFEB-4D34-BB97-EBDB13FDBBF7}"/>
              </a:ext>
            </a:extLst>
          </p:cNvPr>
          <p:cNvSpPr txBox="1"/>
          <p:nvPr/>
        </p:nvSpPr>
        <p:spPr>
          <a:xfrm>
            <a:off x="2168082" y="2055805"/>
            <a:ext cx="2266967" cy="307777"/>
          </a:xfrm>
          <a:prstGeom prst="rect">
            <a:avLst/>
          </a:prstGeom>
          <a:noFill/>
        </p:spPr>
        <p:txBody>
          <a:bodyPr wrap="none" rtlCol="0">
            <a:spAutoFit/>
          </a:bodyPr>
          <a:lstStyle/>
          <a:p>
            <a:r>
              <a:rPr lang="en-US" sz="1400" b="1" dirty="0">
                <a:solidFill>
                  <a:srgbClr val="8EB031"/>
                </a:solidFill>
              </a:rPr>
              <a:t>Plant growth rate grains</a:t>
            </a:r>
          </a:p>
        </p:txBody>
      </p:sp>
      <p:sp>
        <p:nvSpPr>
          <p:cNvPr id="11" name="TextBox 10">
            <a:extLst>
              <a:ext uri="{FF2B5EF4-FFF2-40B4-BE49-F238E27FC236}">
                <a16:creationId xmlns:a16="http://schemas.microsoft.com/office/drawing/2014/main" id="{A26406D7-8BE6-41F4-AFF8-EFA6C2843CFD}"/>
              </a:ext>
            </a:extLst>
          </p:cNvPr>
          <p:cNvSpPr txBox="1"/>
          <p:nvPr/>
        </p:nvSpPr>
        <p:spPr>
          <a:xfrm>
            <a:off x="2432741" y="2281553"/>
            <a:ext cx="2000869" cy="307777"/>
          </a:xfrm>
          <a:prstGeom prst="rect">
            <a:avLst/>
          </a:prstGeom>
          <a:noFill/>
        </p:spPr>
        <p:txBody>
          <a:bodyPr wrap="none" rtlCol="0">
            <a:spAutoFit/>
          </a:bodyPr>
          <a:lstStyle/>
          <a:p>
            <a:r>
              <a:rPr lang="en-US" sz="1400" b="1" dirty="0">
                <a:solidFill>
                  <a:srgbClr val="E09B24"/>
                </a:solidFill>
              </a:rPr>
              <a:t>Dry to wet ratio, fruit</a:t>
            </a:r>
          </a:p>
        </p:txBody>
      </p:sp>
    </p:spTree>
    <p:extLst>
      <p:ext uri="{BB962C8B-B14F-4D97-AF65-F5344CB8AC3E}">
        <p14:creationId xmlns:p14="http://schemas.microsoft.com/office/powerpoint/2010/main" val="2916975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9C4B0-15DF-4663-B36F-F73A25B71E54}"/>
              </a:ext>
            </a:extLst>
          </p:cNvPr>
          <p:cNvSpPr>
            <a:spLocks noGrp="1"/>
          </p:cNvSpPr>
          <p:nvPr>
            <p:ph type="title"/>
          </p:nvPr>
        </p:nvSpPr>
        <p:spPr>
          <a:xfrm>
            <a:off x="271671" y="365125"/>
            <a:ext cx="11648658" cy="1325563"/>
          </a:xfrm>
        </p:spPr>
        <p:txBody>
          <a:bodyPr/>
          <a:lstStyle/>
          <a:p>
            <a:r>
              <a:rPr lang="en-US" dirty="0"/>
              <a:t>General comments</a:t>
            </a:r>
          </a:p>
        </p:txBody>
      </p:sp>
      <p:sp>
        <p:nvSpPr>
          <p:cNvPr id="3" name="Content Placeholder 2">
            <a:extLst>
              <a:ext uri="{FF2B5EF4-FFF2-40B4-BE49-F238E27FC236}">
                <a16:creationId xmlns:a16="http://schemas.microsoft.com/office/drawing/2014/main" id="{D4454787-AEDA-4E09-BA95-DCFFC40DCE38}"/>
              </a:ext>
            </a:extLst>
          </p:cNvPr>
          <p:cNvSpPr>
            <a:spLocks noGrp="1"/>
          </p:cNvSpPr>
          <p:nvPr>
            <p:ph idx="1"/>
          </p:nvPr>
        </p:nvSpPr>
        <p:spPr/>
        <p:txBody>
          <a:bodyPr/>
          <a:lstStyle/>
          <a:p>
            <a:r>
              <a:rPr lang="en-US" dirty="0"/>
              <a:t>Plant translocation is more effective for assimilation of radioactivity than root uptake depending on inputs</a:t>
            </a:r>
          </a:p>
          <a:p>
            <a:pPr lvl="1"/>
            <a:r>
              <a:rPr lang="en-US" dirty="0"/>
              <a:t>Surface processes, such as resuspension, can be important</a:t>
            </a:r>
          </a:p>
          <a:p>
            <a:endParaRPr lang="en-US" dirty="0"/>
          </a:p>
          <a:p>
            <a:r>
              <a:rPr lang="en-US" dirty="0"/>
              <a:t>The COMIDA food-chain model accounts for seasonal variability</a:t>
            </a:r>
          </a:p>
          <a:p>
            <a:pPr lvl="1"/>
            <a:r>
              <a:rPr lang="en-US" dirty="0"/>
              <a:t>However, duration of agricultural seasons has a secondary effect compared to whether an accident occurs near the beginning or end of the crop season</a:t>
            </a:r>
          </a:p>
          <a:p>
            <a:pPr lvl="1"/>
            <a:r>
              <a:rPr lang="en-US" dirty="0"/>
              <a:t>In other words, accurately pinning down specific dates for farming activities is not that relevant</a:t>
            </a:r>
          </a:p>
          <a:p>
            <a:endParaRPr lang="en-US" dirty="0"/>
          </a:p>
        </p:txBody>
      </p:sp>
      <p:sp>
        <p:nvSpPr>
          <p:cNvPr id="5" name="Slide Number Placeholder 4">
            <a:extLst>
              <a:ext uri="{FF2B5EF4-FFF2-40B4-BE49-F238E27FC236}">
                <a16:creationId xmlns:a16="http://schemas.microsoft.com/office/drawing/2014/main" id="{A156E157-2473-4B3D-AAB9-7A7F4202E8BD}"/>
              </a:ext>
            </a:extLst>
          </p:cNvPr>
          <p:cNvSpPr>
            <a:spLocks noGrp="1"/>
          </p:cNvSpPr>
          <p:nvPr>
            <p:ph type="sldNum" sz="quarter" idx="12"/>
          </p:nvPr>
        </p:nvSpPr>
        <p:spPr/>
        <p:txBody>
          <a:bodyPr/>
          <a:lstStyle/>
          <a:p>
            <a:fld id="{27CE633F-9882-4A5C-83A2-1109D0C73261}" type="slidenum">
              <a:rPr lang="en-US" smtClean="0"/>
              <a:t>17</a:t>
            </a:fld>
            <a:endParaRPr lang="en-US"/>
          </a:p>
        </p:txBody>
      </p:sp>
    </p:spTree>
    <p:extLst>
      <p:ext uri="{BB962C8B-B14F-4D97-AF65-F5344CB8AC3E}">
        <p14:creationId xmlns:p14="http://schemas.microsoft.com/office/powerpoint/2010/main" val="1645835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F503C-303D-450C-A7DA-CEDBC0D889B3}"/>
              </a:ext>
            </a:extLst>
          </p:cNvPr>
          <p:cNvSpPr>
            <a:spLocks noGrp="1"/>
          </p:cNvSpPr>
          <p:nvPr>
            <p:ph type="title"/>
          </p:nvPr>
        </p:nvSpPr>
        <p:spPr>
          <a:xfrm>
            <a:off x="248479" y="0"/>
            <a:ext cx="11648658" cy="1325563"/>
          </a:xfrm>
        </p:spPr>
        <p:txBody>
          <a:bodyPr/>
          <a:lstStyle/>
          <a:p>
            <a:r>
              <a:rPr lang="en-US" dirty="0"/>
              <a:t>General comments</a:t>
            </a:r>
          </a:p>
        </p:txBody>
      </p:sp>
      <p:sp>
        <p:nvSpPr>
          <p:cNvPr id="3" name="Content Placeholder 2">
            <a:extLst>
              <a:ext uri="{FF2B5EF4-FFF2-40B4-BE49-F238E27FC236}">
                <a16:creationId xmlns:a16="http://schemas.microsoft.com/office/drawing/2014/main" id="{54E09DC1-964C-47DF-A341-A31F288BE3FE}"/>
              </a:ext>
            </a:extLst>
          </p:cNvPr>
          <p:cNvSpPr>
            <a:spLocks noGrp="1"/>
          </p:cNvSpPr>
          <p:nvPr>
            <p:ph idx="1"/>
          </p:nvPr>
        </p:nvSpPr>
        <p:spPr>
          <a:xfrm>
            <a:off x="248477" y="1325562"/>
            <a:ext cx="11648660" cy="5395913"/>
          </a:xfrm>
        </p:spPr>
        <p:txBody>
          <a:bodyPr>
            <a:normAutofit/>
          </a:bodyPr>
          <a:lstStyle/>
          <a:p>
            <a:r>
              <a:rPr lang="en-US" dirty="0"/>
              <a:t>Approach to define the pasture growth rate should be revisited</a:t>
            </a:r>
          </a:p>
          <a:p>
            <a:pPr lvl="1"/>
            <a:r>
              <a:rPr lang="en-US" dirty="0"/>
              <a:t>Considering a typical growth span of 30 days could underestimate individual doses</a:t>
            </a:r>
          </a:p>
          <a:p>
            <a:pPr lvl="1"/>
            <a:r>
              <a:rPr lang="en-US" dirty="0"/>
              <a:t>Recommend to considering a lower grass growth rate based on the duration of the grazing season</a:t>
            </a:r>
          </a:p>
          <a:p>
            <a:pPr lvl="1"/>
            <a:endParaRPr lang="en-US" dirty="0"/>
          </a:p>
          <a:p>
            <a:r>
              <a:rPr lang="en-US" dirty="0"/>
              <a:t>The delay time of feed and food production to consumption (holdup time) should be revisited</a:t>
            </a:r>
          </a:p>
          <a:p>
            <a:pPr lvl="1"/>
            <a:r>
              <a:rPr lang="en-US" dirty="0"/>
              <a:t>Should other factors than decay time be associated with the holdup?</a:t>
            </a:r>
          </a:p>
          <a:p>
            <a:pPr lvl="1"/>
            <a:r>
              <a:rPr lang="en-US" dirty="0"/>
              <a:t>A holdup time is already embedded in the assumption of synchronicity of the harvests (i.e., harvest until </a:t>
            </a:r>
            <a:r>
              <a:rPr lang="en-US" u="sng" dirty="0"/>
              <a:t>all crops</a:t>
            </a:r>
            <a:r>
              <a:rPr lang="en-US" dirty="0"/>
              <a:t> are mature)</a:t>
            </a:r>
          </a:p>
        </p:txBody>
      </p:sp>
      <p:sp>
        <p:nvSpPr>
          <p:cNvPr id="5" name="Slide Number Placeholder 4">
            <a:extLst>
              <a:ext uri="{FF2B5EF4-FFF2-40B4-BE49-F238E27FC236}">
                <a16:creationId xmlns:a16="http://schemas.microsoft.com/office/drawing/2014/main" id="{D98B29FD-3132-4648-B8D7-A09F1893E8EE}"/>
              </a:ext>
            </a:extLst>
          </p:cNvPr>
          <p:cNvSpPr>
            <a:spLocks noGrp="1"/>
          </p:cNvSpPr>
          <p:nvPr>
            <p:ph type="sldNum" sz="quarter" idx="12"/>
          </p:nvPr>
        </p:nvSpPr>
        <p:spPr/>
        <p:txBody>
          <a:bodyPr/>
          <a:lstStyle/>
          <a:p>
            <a:fld id="{27CE633F-9882-4A5C-83A2-1109D0C73261}" type="slidenum">
              <a:rPr lang="en-US" smtClean="0"/>
              <a:t>18</a:t>
            </a:fld>
            <a:endParaRPr lang="en-US"/>
          </a:p>
        </p:txBody>
      </p:sp>
    </p:spTree>
    <p:extLst>
      <p:ext uri="{BB962C8B-B14F-4D97-AF65-F5344CB8AC3E}">
        <p14:creationId xmlns:p14="http://schemas.microsoft.com/office/powerpoint/2010/main" val="544717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104A3-F49E-4430-B2D3-DFA6A9486383}"/>
              </a:ext>
            </a:extLst>
          </p:cNvPr>
          <p:cNvSpPr>
            <a:spLocks noGrp="1"/>
          </p:cNvSpPr>
          <p:nvPr>
            <p:ph type="title"/>
          </p:nvPr>
        </p:nvSpPr>
        <p:spPr/>
        <p:txBody>
          <a:bodyPr/>
          <a:lstStyle/>
          <a:p>
            <a:r>
              <a:rPr lang="en-US" dirty="0"/>
              <a:t>Acknowledgments</a:t>
            </a:r>
          </a:p>
        </p:txBody>
      </p:sp>
      <p:sp>
        <p:nvSpPr>
          <p:cNvPr id="3" name="Content Placeholder 2">
            <a:extLst>
              <a:ext uri="{FF2B5EF4-FFF2-40B4-BE49-F238E27FC236}">
                <a16:creationId xmlns:a16="http://schemas.microsoft.com/office/drawing/2014/main" id="{753E5AFF-4DCC-413E-BC08-C91E5B0030CE}"/>
              </a:ext>
            </a:extLst>
          </p:cNvPr>
          <p:cNvSpPr>
            <a:spLocks noGrp="1"/>
          </p:cNvSpPr>
          <p:nvPr>
            <p:ph idx="1"/>
          </p:nvPr>
        </p:nvSpPr>
        <p:spPr>
          <a:xfrm>
            <a:off x="248479" y="1825624"/>
            <a:ext cx="11648660" cy="4530725"/>
          </a:xfrm>
        </p:spPr>
        <p:txBody>
          <a:bodyPr>
            <a:normAutofit lnSpcReduction="10000"/>
          </a:bodyPr>
          <a:lstStyle/>
          <a:p>
            <a:r>
              <a:rPr lang="en-US" sz="2600" dirty="0"/>
              <a:t>Project sponsored by the US Nuclear Regulatory Commission (NRC)</a:t>
            </a:r>
          </a:p>
          <a:p>
            <a:pPr lvl="1"/>
            <a:r>
              <a:rPr lang="en-US" dirty="0"/>
              <a:t>Office of Nuclear Regulatory Research</a:t>
            </a:r>
          </a:p>
          <a:p>
            <a:pPr lvl="1"/>
            <a:r>
              <a:rPr lang="en-US" dirty="0"/>
              <a:t>Division of Systems Analysis</a:t>
            </a:r>
          </a:p>
          <a:p>
            <a:pPr lvl="1"/>
            <a:r>
              <a:rPr lang="en-US" dirty="0"/>
              <a:t>Accident Analysis Branch</a:t>
            </a:r>
          </a:p>
          <a:p>
            <a:pPr lvl="1"/>
            <a:endParaRPr lang="en-US" dirty="0"/>
          </a:p>
          <a:p>
            <a:r>
              <a:rPr lang="en-US" sz="2600" dirty="0"/>
              <a:t>This presentation describes work performed by the CNWRA for the NRC under Contract No. 31310018D0002. </a:t>
            </a:r>
          </a:p>
          <a:p>
            <a:r>
              <a:rPr lang="en-US" sz="2600" dirty="0"/>
              <a:t>This project is an independent product of the CNWRA and it does not necessarily reflect the views of the NRC. </a:t>
            </a:r>
          </a:p>
          <a:p>
            <a:r>
              <a:rPr lang="en-US" sz="2600" dirty="0"/>
              <a:t>The NRC staff views expressed herein are preliminary as part of an ongoing research program.</a:t>
            </a:r>
          </a:p>
          <a:p>
            <a:endParaRPr lang="en-US" dirty="0"/>
          </a:p>
        </p:txBody>
      </p:sp>
      <p:sp>
        <p:nvSpPr>
          <p:cNvPr id="5" name="Slide Number Placeholder 4">
            <a:extLst>
              <a:ext uri="{FF2B5EF4-FFF2-40B4-BE49-F238E27FC236}">
                <a16:creationId xmlns:a16="http://schemas.microsoft.com/office/drawing/2014/main" id="{2D97E362-E71F-4B20-A6E9-13CBDD23811F}"/>
              </a:ext>
            </a:extLst>
          </p:cNvPr>
          <p:cNvSpPr>
            <a:spLocks noGrp="1"/>
          </p:cNvSpPr>
          <p:nvPr>
            <p:ph type="sldNum" sz="quarter" idx="12"/>
          </p:nvPr>
        </p:nvSpPr>
        <p:spPr/>
        <p:txBody>
          <a:bodyPr/>
          <a:lstStyle/>
          <a:p>
            <a:fld id="{27CE633F-9882-4A5C-83A2-1109D0C73261}" type="slidenum">
              <a:rPr lang="en-US" smtClean="0"/>
              <a:t>2</a:t>
            </a:fld>
            <a:endParaRPr lang="en-US" dirty="0"/>
          </a:p>
        </p:txBody>
      </p:sp>
      <p:pic>
        <p:nvPicPr>
          <p:cNvPr id="6" name="Picture 5">
            <a:extLst>
              <a:ext uri="{FF2B5EF4-FFF2-40B4-BE49-F238E27FC236}">
                <a16:creationId xmlns:a16="http://schemas.microsoft.com/office/drawing/2014/main" id="{6667AC41-C611-47F6-BE6F-C2F1B7A3C8A0}"/>
              </a:ext>
            </a:extLst>
          </p:cNvPr>
          <p:cNvPicPr>
            <a:picLocks noChangeAspect="1"/>
          </p:cNvPicPr>
          <p:nvPr/>
        </p:nvPicPr>
        <p:blipFill>
          <a:blip r:embed="rId3"/>
          <a:stretch>
            <a:fillRect/>
          </a:stretch>
        </p:blipFill>
        <p:spPr>
          <a:xfrm>
            <a:off x="9088683" y="321432"/>
            <a:ext cx="2476333" cy="943000"/>
          </a:xfrm>
          <a:prstGeom prst="rect">
            <a:avLst/>
          </a:prstGeom>
        </p:spPr>
      </p:pic>
    </p:spTree>
    <p:extLst>
      <p:ext uri="{BB962C8B-B14F-4D97-AF65-F5344CB8AC3E}">
        <p14:creationId xmlns:p14="http://schemas.microsoft.com/office/powerpoint/2010/main" val="2049182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09DFB-E2EA-5347-846E-8040526F57E5}"/>
              </a:ext>
            </a:extLst>
          </p:cNvPr>
          <p:cNvSpPr>
            <a:spLocks noGrp="1"/>
          </p:cNvSpPr>
          <p:nvPr>
            <p:ph type="title"/>
          </p:nvPr>
        </p:nvSpPr>
        <p:spPr/>
        <p:txBody>
          <a:bodyPr/>
          <a:lstStyle/>
          <a:p>
            <a:r>
              <a:rPr lang="en-US" dirty="0"/>
              <a:t>Food-Chain Model</a:t>
            </a:r>
          </a:p>
        </p:txBody>
      </p:sp>
      <p:sp>
        <p:nvSpPr>
          <p:cNvPr id="3" name="Content Placeholder 2">
            <a:extLst>
              <a:ext uri="{FF2B5EF4-FFF2-40B4-BE49-F238E27FC236}">
                <a16:creationId xmlns:a16="http://schemas.microsoft.com/office/drawing/2014/main" id="{CC4FCC49-A8BC-5849-865E-BF9A5A76E521}"/>
              </a:ext>
            </a:extLst>
          </p:cNvPr>
          <p:cNvSpPr>
            <a:spLocks noGrp="1"/>
          </p:cNvSpPr>
          <p:nvPr>
            <p:ph idx="1"/>
          </p:nvPr>
        </p:nvSpPr>
        <p:spPr>
          <a:xfrm>
            <a:off x="248479" y="1502229"/>
            <a:ext cx="11695042" cy="4674734"/>
          </a:xfrm>
        </p:spPr>
        <p:txBody>
          <a:bodyPr>
            <a:normAutofit/>
          </a:bodyPr>
          <a:lstStyle/>
          <a:p>
            <a:r>
              <a:rPr lang="en-US" dirty="0"/>
              <a:t>COMIDA</a:t>
            </a:r>
          </a:p>
          <a:p>
            <a:pPr lvl="1"/>
            <a:r>
              <a:rPr lang="en-US" dirty="0"/>
              <a:t>M.L. Abbott and A.S. Rood, Idaho National Laboratory, 1993</a:t>
            </a:r>
          </a:p>
          <a:p>
            <a:pPr lvl="1"/>
            <a:r>
              <a:rPr lang="en-US" dirty="0"/>
              <a:t>Based on PATHWAY model by F. Whicker and T. Kirchner, 1987</a:t>
            </a:r>
          </a:p>
          <a:p>
            <a:pPr lvl="1"/>
            <a:r>
              <a:rPr lang="en-US" dirty="0"/>
              <a:t>Outputs food concentrations and integrated concentrations</a:t>
            </a:r>
          </a:p>
          <a:p>
            <a:pPr lvl="2"/>
            <a:r>
              <a:rPr lang="en-US" dirty="0" err="1"/>
              <a:t>Bq</a:t>
            </a:r>
            <a:r>
              <a:rPr lang="en-US" dirty="0"/>
              <a:t>/kg and </a:t>
            </a:r>
            <a:r>
              <a:rPr lang="en-US" dirty="0" err="1"/>
              <a:t>Bq</a:t>
            </a:r>
            <a:r>
              <a:rPr lang="en-US" dirty="0"/>
              <a:t>-day/kg  (per unit of fallout, </a:t>
            </a:r>
            <a:r>
              <a:rPr lang="en-US" dirty="0" err="1"/>
              <a:t>Bq</a:t>
            </a:r>
            <a:r>
              <a:rPr lang="en-US" dirty="0"/>
              <a:t>/m</a:t>
            </a:r>
            <a:r>
              <a:rPr lang="en-US" baseline="30000" dirty="0"/>
              <a:t>2</a:t>
            </a:r>
            <a:r>
              <a:rPr lang="en-US" dirty="0"/>
              <a:t>)</a:t>
            </a:r>
          </a:p>
          <a:p>
            <a:r>
              <a:rPr lang="en-US" dirty="0"/>
              <a:t>COMIDA2 is an interface of COMIDA within MACCS</a:t>
            </a:r>
          </a:p>
          <a:p>
            <a:r>
              <a:rPr lang="en-US" dirty="0"/>
              <a:t>Revisiting inputs needed in light of more recent radioecological efforts, for example by IAEA and DOE </a:t>
            </a:r>
          </a:p>
          <a:p>
            <a:r>
              <a:rPr lang="en-US" dirty="0"/>
              <a:t>Revision of inputs in this project was guided by a sensitivity analysis</a:t>
            </a:r>
          </a:p>
          <a:p>
            <a:pPr lvl="1"/>
            <a:endParaRPr lang="en-US" dirty="0"/>
          </a:p>
          <a:p>
            <a:endParaRPr lang="en-US" dirty="0"/>
          </a:p>
        </p:txBody>
      </p:sp>
      <p:sp>
        <p:nvSpPr>
          <p:cNvPr id="4" name="Slide Number Placeholder 3">
            <a:extLst>
              <a:ext uri="{FF2B5EF4-FFF2-40B4-BE49-F238E27FC236}">
                <a16:creationId xmlns:a16="http://schemas.microsoft.com/office/drawing/2014/main" id="{A1B3440B-1B2A-9A41-A404-495117AE7C63}"/>
              </a:ext>
            </a:extLst>
          </p:cNvPr>
          <p:cNvSpPr>
            <a:spLocks noGrp="1"/>
          </p:cNvSpPr>
          <p:nvPr>
            <p:ph type="sldNum" sz="quarter" idx="12"/>
          </p:nvPr>
        </p:nvSpPr>
        <p:spPr/>
        <p:txBody>
          <a:bodyPr/>
          <a:lstStyle/>
          <a:p>
            <a:fld id="{27CE633F-9882-4A5C-83A2-1109D0C73261}" type="slidenum">
              <a:rPr lang="en-US" smtClean="0"/>
              <a:t>3</a:t>
            </a:fld>
            <a:endParaRPr lang="en-US"/>
          </a:p>
        </p:txBody>
      </p:sp>
    </p:spTree>
    <p:extLst>
      <p:ext uri="{BB962C8B-B14F-4D97-AF65-F5344CB8AC3E}">
        <p14:creationId xmlns:p14="http://schemas.microsoft.com/office/powerpoint/2010/main" val="1112230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14E94-2CEA-564C-8115-FE49C17EC556}"/>
              </a:ext>
            </a:extLst>
          </p:cNvPr>
          <p:cNvSpPr>
            <a:spLocks noGrp="1"/>
          </p:cNvSpPr>
          <p:nvPr>
            <p:ph type="title"/>
          </p:nvPr>
        </p:nvSpPr>
        <p:spPr/>
        <p:txBody>
          <a:bodyPr/>
          <a:lstStyle/>
          <a:p>
            <a:r>
              <a:rPr lang="en-US" dirty="0"/>
              <a:t>COMIDA consequences depend on the accident date</a:t>
            </a:r>
          </a:p>
        </p:txBody>
      </p:sp>
      <p:sp>
        <p:nvSpPr>
          <p:cNvPr id="4" name="Slide Number Placeholder 3">
            <a:extLst>
              <a:ext uri="{FF2B5EF4-FFF2-40B4-BE49-F238E27FC236}">
                <a16:creationId xmlns:a16="http://schemas.microsoft.com/office/drawing/2014/main" id="{3051CC06-5D98-F34D-BF88-07467DE3D5DA}"/>
              </a:ext>
            </a:extLst>
          </p:cNvPr>
          <p:cNvSpPr>
            <a:spLocks noGrp="1"/>
          </p:cNvSpPr>
          <p:nvPr>
            <p:ph type="sldNum" sz="quarter" idx="12"/>
          </p:nvPr>
        </p:nvSpPr>
        <p:spPr/>
        <p:txBody>
          <a:bodyPr/>
          <a:lstStyle/>
          <a:p>
            <a:fld id="{27CE633F-9882-4A5C-83A2-1109D0C73261}" type="slidenum">
              <a:rPr lang="en-US" smtClean="0"/>
              <a:t>4</a:t>
            </a:fld>
            <a:endParaRPr lang="en-US"/>
          </a:p>
        </p:txBody>
      </p:sp>
      <p:sp>
        <p:nvSpPr>
          <p:cNvPr id="6" name="TextBox 5">
            <a:extLst>
              <a:ext uri="{FF2B5EF4-FFF2-40B4-BE49-F238E27FC236}">
                <a16:creationId xmlns:a16="http://schemas.microsoft.com/office/drawing/2014/main" id="{982FF337-C4DD-FD4B-97B9-190B00EEF814}"/>
              </a:ext>
            </a:extLst>
          </p:cNvPr>
          <p:cNvSpPr txBox="1"/>
          <p:nvPr/>
        </p:nvSpPr>
        <p:spPr>
          <a:xfrm>
            <a:off x="8848165" y="1549615"/>
            <a:ext cx="1546411" cy="646331"/>
          </a:xfrm>
          <a:prstGeom prst="rect">
            <a:avLst/>
          </a:prstGeom>
          <a:noFill/>
        </p:spPr>
        <p:txBody>
          <a:bodyPr wrap="square" rtlCol="0">
            <a:spAutoFit/>
          </a:bodyPr>
          <a:lstStyle/>
          <a:p>
            <a:r>
              <a:rPr lang="en-US" dirty="0"/>
              <a:t>Year after the accident</a:t>
            </a:r>
          </a:p>
        </p:txBody>
      </p:sp>
      <p:pic>
        <p:nvPicPr>
          <p:cNvPr id="7" name="Picture 6">
            <a:extLst>
              <a:ext uri="{FF2B5EF4-FFF2-40B4-BE49-F238E27FC236}">
                <a16:creationId xmlns:a16="http://schemas.microsoft.com/office/drawing/2014/main" id="{A8C4BDE7-432A-A94B-B9F7-DE44B3BDCC0D}"/>
              </a:ext>
            </a:extLst>
          </p:cNvPr>
          <p:cNvPicPr>
            <a:picLocks noChangeAspect="1"/>
          </p:cNvPicPr>
          <p:nvPr/>
        </p:nvPicPr>
        <p:blipFill>
          <a:blip r:embed="rId3"/>
          <a:stretch>
            <a:fillRect/>
          </a:stretch>
        </p:blipFill>
        <p:spPr>
          <a:xfrm>
            <a:off x="2433823" y="2195946"/>
            <a:ext cx="7324353" cy="4015412"/>
          </a:xfrm>
          <a:prstGeom prst="rect">
            <a:avLst/>
          </a:prstGeom>
        </p:spPr>
      </p:pic>
      <p:sp>
        <p:nvSpPr>
          <p:cNvPr id="8" name="TextBox 7">
            <a:extLst>
              <a:ext uri="{FF2B5EF4-FFF2-40B4-BE49-F238E27FC236}">
                <a16:creationId xmlns:a16="http://schemas.microsoft.com/office/drawing/2014/main" id="{FBE1C889-9ED1-8B40-9C29-FC7596C0DFDD}"/>
              </a:ext>
            </a:extLst>
          </p:cNvPr>
          <p:cNvSpPr txBox="1"/>
          <p:nvPr/>
        </p:nvSpPr>
        <p:spPr>
          <a:xfrm rot="16200000">
            <a:off x="2716308" y="3334868"/>
            <a:ext cx="1069524" cy="307777"/>
          </a:xfrm>
          <a:prstGeom prst="rect">
            <a:avLst/>
          </a:prstGeom>
          <a:noFill/>
        </p:spPr>
        <p:txBody>
          <a:bodyPr wrap="none" rtlCol="0">
            <a:spAutoFit/>
          </a:bodyPr>
          <a:lstStyle/>
          <a:p>
            <a:r>
              <a:rPr lang="en-US" sz="1400" dirty="0">
                <a:solidFill>
                  <a:schemeClr val="bg1">
                    <a:lumMod val="65000"/>
                  </a:schemeClr>
                </a:solidFill>
              </a:rPr>
              <a:t>Accident 1</a:t>
            </a:r>
          </a:p>
        </p:txBody>
      </p:sp>
      <p:sp>
        <p:nvSpPr>
          <p:cNvPr id="9" name="TextBox 8">
            <a:extLst>
              <a:ext uri="{FF2B5EF4-FFF2-40B4-BE49-F238E27FC236}">
                <a16:creationId xmlns:a16="http://schemas.microsoft.com/office/drawing/2014/main" id="{6B1E3068-04FA-0C4B-A45F-C519D9BB37B5}"/>
              </a:ext>
            </a:extLst>
          </p:cNvPr>
          <p:cNvSpPr txBox="1"/>
          <p:nvPr/>
        </p:nvSpPr>
        <p:spPr>
          <a:xfrm rot="16200000">
            <a:off x="3733585" y="3177987"/>
            <a:ext cx="1069524" cy="307777"/>
          </a:xfrm>
          <a:prstGeom prst="rect">
            <a:avLst/>
          </a:prstGeom>
          <a:noFill/>
        </p:spPr>
        <p:txBody>
          <a:bodyPr wrap="none" rtlCol="0">
            <a:spAutoFit/>
          </a:bodyPr>
          <a:lstStyle/>
          <a:p>
            <a:r>
              <a:rPr lang="en-US" sz="1400" dirty="0">
                <a:solidFill>
                  <a:schemeClr val="bg1">
                    <a:lumMod val="65000"/>
                  </a:schemeClr>
                </a:solidFill>
              </a:rPr>
              <a:t>Accident 2</a:t>
            </a:r>
          </a:p>
        </p:txBody>
      </p:sp>
      <p:sp>
        <p:nvSpPr>
          <p:cNvPr id="10" name="TextBox 9">
            <a:extLst>
              <a:ext uri="{FF2B5EF4-FFF2-40B4-BE49-F238E27FC236}">
                <a16:creationId xmlns:a16="http://schemas.microsoft.com/office/drawing/2014/main" id="{83332917-267E-1E4B-9B78-F57F2E93D5E2}"/>
              </a:ext>
            </a:extLst>
          </p:cNvPr>
          <p:cNvSpPr txBox="1"/>
          <p:nvPr/>
        </p:nvSpPr>
        <p:spPr>
          <a:xfrm rot="16200000">
            <a:off x="4881068" y="3712748"/>
            <a:ext cx="1069524" cy="307777"/>
          </a:xfrm>
          <a:prstGeom prst="rect">
            <a:avLst/>
          </a:prstGeom>
          <a:noFill/>
        </p:spPr>
        <p:txBody>
          <a:bodyPr wrap="none" rtlCol="0">
            <a:spAutoFit/>
          </a:bodyPr>
          <a:lstStyle/>
          <a:p>
            <a:r>
              <a:rPr lang="en-US" sz="1400" dirty="0">
                <a:solidFill>
                  <a:schemeClr val="bg1">
                    <a:lumMod val="65000"/>
                  </a:schemeClr>
                </a:solidFill>
              </a:rPr>
              <a:t>Accident 3</a:t>
            </a:r>
          </a:p>
        </p:txBody>
      </p:sp>
      <p:sp>
        <p:nvSpPr>
          <p:cNvPr id="11" name="TextBox 10">
            <a:extLst>
              <a:ext uri="{FF2B5EF4-FFF2-40B4-BE49-F238E27FC236}">
                <a16:creationId xmlns:a16="http://schemas.microsoft.com/office/drawing/2014/main" id="{462156EB-00A1-2448-897E-67E2C6F5DBE7}"/>
              </a:ext>
            </a:extLst>
          </p:cNvPr>
          <p:cNvSpPr txBox="1"/>
          <p:nvPr/>
        </p:nvSpPr>
        <p:spPr>
          <a:xfrm rot="16200000">
            <a:off x="8075838" y="3334868"/>
            <a:ext cx="1069524" cy="307777"/>
          </a:xfrm>
          <a:prstGeom prst="rect">
            <a:avLst/>
          </a:prstGeom>
          <a:noFill/>
        </p:spPr>
        <p:txBody>
          <a:bodyPr wrap="none" rtlCol="0">
            <a:spAutoFit/>
          </a:bodyPr>
          <a:lstStyle/>
          <a:p>
            <a:r>
              <a:rPr lang="en-US" sz="1400" dirty="0">
                <a:solidFill>
                  <a:schemeClr val="bg1">
                    <a:lumMod val="65000"/>
                  </a:schemeClr>
                </a:solidFill>
              </a:rPr>
              <a:t>Accident 9</a:t>
            </a:r>
          </a:p>
        </p:txBody>
      </p:sp>
      <p:sp>
        <p:nvSpPr>
          <p:cNvPr id="12" name="TextBox 11">
            <a:extLst>
              <a:ext uri="{FF2B5EF4-FFF2-40B4-BE49-F238E27FC236}">
                <a16:creationId xmlns:a16="http://schemas.microsoft.com/office/drawing/2014/main" id="{7C73EEE9-9DED-794D-BFA0-DA9BC07F1133}"/>
              </a:ext>
            </a:extLst>
          </p:cNvPr>
          <p:cNvSpPr txBox="1"/>
          <p:nvPr/>
        </p:nvSpPr>
        <p:spPr>
          <a:xfrm rot="16200000">
            <a:off x="5918393" y="3809871"/>
            <a:ext cx="1069524" cy="307777"/>
          </a:xfrm>
          <a:prstGeom prst="rect">
            <a:avLst/>
          </a:prstGeom>
          <a:noFill/>
        </p:spPr>
        <p:txBody>
          <a:bodyPr wrap="none" rtlCol="0">
            <a:spAutoFit/>
          </a:bodyPr>
          <a:lstStyle/>
          <a:p>
            <a:r>
              <a:rPr lang="en-US" sz="1400" dirty="0">
                <a:solidFill>
                  <a:schemeClr val="bg1">
                    <a:lumMod val="65000"/>
                  </a:schemeClr>
                </a:solidFill>
              </a:rPr>
              <a:t>Accident 5</a:t>
            </a:r>
          </a:p>
        </p:txBody>
      </p:sp>
      <p:sp>
        <p:nvSpPr>
          <p:cNvPr id="13" name="TextBox 12">
            <a:extLst>
              <a:ext uri="{FF2B5EF4-FFF2-40B4-BE49-F238E27FC236}">
                <a16:creationId xmlns:a16="http://schemas.microsoft.com/office/drawing/2014/main" id="{056F36A1-A128-DD41-B3D3-D4A61748216A}"/>
              </a:ext>
            </a:extLst>
          </p:cNvPr>
          <p:cNvSpPr txBox="1"/>
          <p:nvPr/>
        </p:nvSpPr>
        <p:spPr>
          <a:xfrm rot="16200000">
            <a:off x="6295125" y="3809872"/>
            <a:ext cx="1069524" cy="307777"/>
          </a:xfrm>
          <a:prstGeom prst="rect">
            <a:avLst/>
          </a:prstGeom>
          <a:noFill/>
        </p:spPr>
        <p:txBody>
          <a:bodyPr wrap="none" rtlCol="0">
            <a:spAutoFit/>
          </a:bodyPr>
          <a:lstStyle/>
          <a:p>
            <a:r>
              <a:rPr lang="en-US" sz="1400" dirty="0">
                <a:solidFill>
                  <a:schemeClr val="bg1">
                    <a:lumMod val="65000"/>
                  </a:schemeClr>
                </a:solidFill>
              </a:rPr>
              <a:t>Accident 6</a:t>
            </a:r>
          </a:p>
        </p:txBody>
      </p:sp>
      <p:sp>
        <p:nvSpPr>
          <p:cNvPr id="14" name="TextBox 13">
            <a:extLst>
              <a:ext uri="{FF2B5EF4-FFF2-40B4-BE49-F238E27FC236}">
                <a16:creationId xmlns:a16="http://schemas.microsoft.com/office/drawing/2014/main" id="{3B73A07E-55FE-D14C-AD01-52E78F46755D}"/>
              </a:ext>
            </a:extLst>
          </p:cNvPr>
          <p:cNvSpPr txBox="1"/>
          <p:nvPr/>
        </p:nvSpPr>
        <p:spPr>
          <a:xfrm rot="16200000">
            <a:off x="6975295" y="3809872"/>
            <a:ext cx="1069524" cy="307777"/>
          </a:xfrm>
          <a:prstGeom prst="rect">
            <a:avLst/>
          </a:prstGeom>
          <a:noFill/>
        </p:spPr>
        <p:txBody>
          <a:bodyPr wrap="none" rtlCol="0">
            <a:spAutoFit/>
          </a:bodyPr>
          <a:lstStyle/>
          <a:p>
            <a:r>
              <a:rPr lang="en-US" sz="1400" dirty="0">
                <a:solidFill>
                  <a:schemeClr val="bg1">
                    <a:lumMod val="65000"/>
                  </a:schemeClr>
                </a:solidFill>
              </a:rPr>
              <a:t>Accident 7</a:t>
            </a:r>
          </a:p>
        </p:txBody>
      </p:sp>
      <p:sp>
        <p:nvSpPr>
          <p:cNvPr id="15" name="TextBox 14">
            <a:extLst>
              <a:ext uri="{FF2B5EF4-FFF2-40B4-BE49-F238E27FC236}">
                <a16:creationId xmlns:a16="http://schemas.microsoft.com/office/drawing/2014/main" id="{84DE539B-B7B9-E547-B36A-D6280AEC551B}"/>
              </a:ext>
            </a:extLst>
          </p:cNvPr>
          <p:cNvSpPr txBox="1"/>
          <p:nvPr/>
        </p:nvSpPr>
        <p:spPr>
          <a:xfrm rot="16200000">
            <a:off x="5407349" y="3712747"/>
            <a:ext cx="1069524" cy="307777"/>
          </a:xfrm>
          <a:prstGeom prst="rect">
            <a:avLst/>
          </a:prstGeom>
          <a:noFill/>
        </p:spPr>
        <p:txBody>
          <a:bodyPr wrap="none" rtlCol="0">
            <a:spAutoFit/>
          </a:bodyPr>
          <a:lstStyle/>
          <a:p>
            <a:r>
              <a:rPr lang="en-US" sz="1400" dirty="0">
                <a:solidFill>
                  <a:schemeClr val="bg1">
                    <a:lumMod val="65000"/>
                  </a:schemeClr>
                </a:solidFill>
              </a:rPr>
              <a:t>Accident 4</a:t>
            </a:r>
          </a:p>
        </p:txBody>
      </p:sp>
      <p:sp>
        <p:nvSpPr>
          <p:cNvPr id="16" name="TextBox 15">
            <a:extLst>
              <a:ext uri="{FF2B5EF4-FFF2-40B4-BE49-F238E27FC236}">
                <a16:creationId xmlns:a16="http://schemas.microsoft.com/office/drawing/2014/main" id="{18F9D901-5763-9241-B604-4316BA734554}"/>
              </a:ext>
            </a:extLst>
          </p:cNvPr>
          <p:cNvSpPr txBox="1"/>
          <p:nvPr/>
        </p:nvSpPr>
        <p:spPr>
          <a:xfrm rot="16200000">
            <a:off x="7525566" y="3869631"/>
            <a:ext cx="1069524" cy="307777"/>
          </a:xfrm>
          <a:prstGeom prst="rect">
            <a:avLst/>
          </a:prstGeom>
          <a:noFill/>
        </p:spPr>
        <p:txBody>
          <a:bodyPr wrap="none" rtlCol="0">
            <a:spAutoFit/>
          </a:bodyPr>
          <a:lstStyle/>
          <a:p>
            <a:r>
              <a:rPr lang="en-US" sz="1400" dirty="0">
                <a:solidFill>
                  <a:schemeClr val="bg1">
                    <a:lumMod val="65000"/>
                  </a:schemeClr>
                </a:solidFill>
              </a:rPr>
              <a:t>Accident 8</a:t>
            </a:r>
          </a:p>
        </p:txBody>
      </p:sp>
      <p:sp>
        <p:nvSpPr>
          <p:cNvPr id="17" name="TextBox 16">
            <a:extLst>
              <a:ext uri="{FF2B5EF4-FFF2-40B4-BE49-F238E27FC236}">
                <a16:creationId xmlns:a16="http://schemas.microsoft.com/office/drawing/2014/main" id="{77118E52-38DF-B849-B202-6C6B2BED4DF9}"/>
              </a:ext>
            </a:extLst>
          </p:cNvPr>
          <p:cNvSpPr txBox="1"/>
          <p:nvPr/>
        </p:nvSpPr>
        <p:spPr>
          <a:xfrm rot="16200000">
            <a:off x="3710209" y="2180756"/>
            <a:ext cx="1994457" cy="307777"/>
          </a:xfrm>
          <a:prstGeom prst="rect">
            <a:avLst/>
          </a:prstGeom>
          <a:noFill/>
        </p:spPr>
        <p:txBody>
          <a:bodyPr wrap="none" rtlCol="0">
            <a:spAutoFit/>
          </a:bodyPr>
          <a:lstStyle/>
          <a:p>
            <a:r>
              <a:rPr lang="en-US" sz="1400" dirty="0">
                <a:solidFill>
                  <a:srgbClr val="00B050"/>
                </a:solidFill>
              </a:rPr>
              <a:t>Start of crop growing</a:t>
            </a:r>
          </a:p>
        </p:txBody>
      </p:sp>
      <p:sp>
        <p:nvSpPr>
          <p:cNvPr id="18" name="TextBox 17">
            <a:extLst>
              <a:ext uri="{FF2B5EF4-FFF2-40B4-BE49-F238E27FC236}">
                <a16:creationId xmlns:a16="http://schemas.microsoft.com/office/drawing/2014/main" id="{EB18A6BE-32AC-1A4F-8EB2-B5CFD9BA6495}"/>
              </a:ext>
            </a:extLst>
          </p:cNvPr>
          <p:cNvSpPr txBox="1"/>
          <p:nvPr/>
        </p:nvSpPr>
        <p:spPr>
          <a:xfrm rot="16200000">
            <a:off x="8040572" y="2135031"/>
            <a:ext cx="832279" cy="307777"/>
          </a:xfrm>
          <a:prstGeom prst="rect">
            <a:avLst/>
          </a:prstGeom>
          <a:noFill/>
        </p:spPr>
        <p:txBody>
          <a:bodyPr wrap="none" rtlCol="0">
            <a:spAutoFit/>
          </a:bodyPr>
          <a:lstStyle/>
          <a:p>
            <a:r>
              <a:rPr lang="en-US" sz="1400" dirty="0">
                <a:solidFill>
                  <a:srgbClr val="00B050"/>
                </a:solidFill>
              </a:rPr>
              <a:t>Harvest</a:t>
            </a:r>
          </a:p>
        </p:txBody>
      </p:sp>
      <p:sp>
        <p:nvSpPr>
          <p:cNvPr id="5" name="Arrow: Right 4">
            <a:extLst>
              <a:ext uri="{FF2B5EF4-FFF2-40B4-BE49-F238E27FC236}">
                <a16:creationId xmlns:a16="http://schemas.microsoft.com/office/drawing/2014/main" id="{56163EB3-5B9F-412D-B869-206CB5D6284D}"/>
              </a:ext>
            </a:extLst>
          </p:cNvPr>
          <p:cNvSpPr/>
          <p:nvPr/>
        </p:nvSpPr>
        <p:spPr>
          <a:xfrm>
            <a:off x="7287958" y="1568165"/>
            <a:ext cx="926259" cy="46423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58B0F649-9F80-4DCD-9A72-62EB73C22EC8}"/>
              </a:ext>
            </a:extLst>
          </p:cNvPr>
          <p:cNvSpPr/>
          <p:nvPr/>
        </p:nvSpPr>
        <p:spPr>
          <a:xfrm rot="10800000">
            <a:off x="4839183" y="1568164"/>
            <a:ext cx="904762" cy="46423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3B3FD5B-5DAB-4EA1-AA55-9E42882E7639}"/>
              </a:ext>
            </a:extLst>
          </p:cNvPr>
          <p:cNvSpPr txBox="1"/>
          <p:nvPr/>
        </p:nvSpPr>
        <p:spPr>
          <a:xfrm>
            <a:off x="5743946" y="1615618"/>
            <a:ext cx="1544012" cy="369332"/>
          </a:xfrm>
          <a:prstGeom prst="rect">
            <a:avLst/>
          </a:prstGeom>
          <a:noFill/>
        </p:spPr>
        <p:txBody>
          <a:bodyPr wrap="none" rtlCol="0">
            <a:spAutoFit/>
          </a:bodyPr>
          <a:lstStyle/>
          <a:p>
            <a:r>
              <a:rPr lang="en-US" dirty="0"/>
              <a:t>Crop season</a:t>
            </a:r>
          </a:p>
        </p:txBody>
      </p:sp>
    </p:spTree>
    <p:extLst>
      <p:ext uri="{BB962C8B-B14F-4D97-AF65-F5344CB8AC3E}">
        <p14:creationId xmlns:p14="http://schemas.microsoft.com/office/powerpoint/2010/main" val="3960255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F6FB1FC-8280-A04C-BD46-806C8BED7A95}"/>
              </a:ext>
            </a:extLst>
          </p:cNvPr>
          <p:cNvSpPr/>
          <p:nvPr/>
        </p:nvSpPr>
        <p:spPr>
          <a:xfrm>
            <a:off x="470647" y="134471"/>
            <a:ext cx="551329" cy="67235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CA2DDC3D-4A44-EF4E-B2F5-47D97E1BA2F5}"/>
              </a:ext>
            </a:extLst>
          </p:cNvPr>
          <p:cNvSpPr>
            <a:spLocks noGrp="1"/>
          </p:cNvSpPr>
          <p:nvPr>
            <p:ph type="title"/>
          </p:nvPr>
        </p:nvSpPr>
        <p:spPr>
          <a:xfrm>
            <a:off x="176976" y="136526"/>
            <a:ext cx="11762555" cy="1325563"/>
          </a:xfrm>
        </p:spPr>
        <p:txBody>
          <a:bodyPr>
            <a:normAutofit/>
          </a:bodyPr>
          <a:lstStyle/>
          <a:p>
            <a:r>
              <a:rPr lang="en-US" dirty="0"/>
              <a:t>Different plant and animal product concentration with the accident date </a:t>
            </a:r>
          </a:p>
        </p:txBody>
      </p:sp>
      <p:sp>
        <p:nvSpPr>
          <p:cNvPr id="4" name="Slide Number Placeholder 3">
            <a:extLst>
              <a:ext uri="{FF2B5EF4-FFF2-40B4-BE49-F238E27FC236}">
                <a16:creationId xmlns:a16="http://schemas.microsoft.com/office/drawing/2014/main" id="{BAF7FD30-4BD9-E64C-BC72-FD0763F14F4E}"/>
              </a:ext>
            </a:extLst>
          </p:cNvPr>
          <p:cNvSpPr>
            <a:spLocks noGrp="1"/>
          </p:cNvSpPr>
          <p:nvPr>
            <p:ph type="sldNum" sz="quarter" idx="12"/>
          </p:nvPr>
        </p:nvSpPr>
        <p:spPr/>
        <p:txBody>
          <a:bodyPr/>
          <a:lstStyle/>
          <a:p>
            <a:fld id="{27CE633F-9882-4A5C-83A2-1109D0C73261}" type="slidenum">
              <a:rPr lang="en-US" smtClean="0"/>
              <a:t>5</a:t>
            </a:fld>
            <a:endParaRPr lang="en-US"/>
          </a:p>
        </p:txBody>
      </p:sp>
      <p:pic>
        <p:nvPicPr>
          <p:cNvPr id="5" name="Picture 4">
            <a:extLst>
              <a:ext uri="{FF2B5EF4-FFF2-40B4-BE49-F238E27FC236}">
                <a16:creationId xmlns:a16="http://schemas.microsoft.com/office/drawing/2014/main" id="{290E6B99-A547-7A4D-BC55-C9999D66A204}"/>
              </a:ext>
            </a:extLst>
          </p:cNvPr>
          <p:cNvPicPr>
            <a:picLocks noChangeAspect="1"/>
          </p:cNvPicPr>
          <p:nvPr/>
        </p:nvPicPr>
        <p:blipFill>
          <a:blip r:embed="rId3"/>
          <a:stretch>
            <a:fillRect/>
          </a:stretch>
        </p:blipFill>
        <p:spPr>
          <a:xfrm>
            <a:off x="176977" y="2433912"/>
            <a:ext cx="5812155" cy="3977640"/>
          </a:xfrm>
          <a:prstGeom prst="rect">
            <a:avLst/>
          </a:prstGeom>
        </p:spPr>
      </p:pic>
      <p:pic>
        <p:nvPicPr>
          <p:cNvPr id="7" name="Picture 6">
            <a:extLst>
              <a:ext uri="{FF2B5EF4-FFF2-40B4-BE49-F238E27FC236}">
                <a16:creationId xmlns:a16="http://schemas.microsoft.com/office/drawing/2014/main" id="{F01125FB-C897-B24A-BA7F-8E0BEF6DB76D}"/>
              </a:ext>
            </a:extLst>
          </p:cNvPr>
          <p:cNvPicPr>
            <a:picLocks noChangeAspect="1"/>
          </p:cNvPicPr>
          <p:nvPr/>
        </p:nvPicPr>
        <p:blipFill>
          <a:blip r:embed="rId4"/>
          <a:stretch>
            <a:fillRect/>
          </a:stretch>
        </p:blipFill>
        <p:spPr>
          <a:xfrm>
            <a:off x="6127377" y="2433912"/>
            <a:ext cx="5812155" cy="1988820"/>
          </a:xfrm>
          <a:prstGeom prst="rect">
            <a:avLst/>
          </a:prstGeom>
        </p:spPr>
      </p:pic>
      <p:pic>
        <p:nvPicPr>
          <p:cNvPr id="9" name="Picture 8">
            <a:extLst>
              <a:ext uri="{FF2B5EF4-FFF2-40B4-BE49-F238E27FC236}">
                <a16:creationId xmlns:a16="http://schemas.microsoft.com/office/drawing/2014/main" id="{12FE6119-7102-4E49-9846-86E3FB4ACECC}"/>
              </a:ext>
            </a:extLst>
          </p:cNvPr>
          <p:cNvPicPr>
            <a:picLocks noChangeAspect="1"/>
          </p:cNvPicPr>
          <p:nvPr/>
        </p:nvPicPr>
        <p:blipFill>
          <a:blip r:embed="rId5"/>
          <a:stretch>
            <a:fillRect/>
          </a:stretch>
        </p:blipFill>
        <p:spPr>
          <a:xfrm>
            <a:off x="6229014" y="4422732"/>
            <a:ext cx="5812155" cy="2017395"/>
          </a:xfrm>
          <a:prstGeom prst="rect">
            <a:avLst/>
          </a:prstGeom>
        </p:spPr>
      </p:pic>
      <p:sp>
        <p:nvSpPr>
          <p:cNvPr id="10" name="Left Brace 9">
            <a:extLst>
              <a:ext uri="{FF2B5EF4-FFF2-40B4-BE49-F238E27FC236}">
                <a16:creationId xmlns:a16="http://schemas.microsoft.com/office/drawing/2014/main" id="{AAE2081F-44D9-7A42-8345-4C04D4FDA4C4}"/>
              </a:ext>
            </a:extLst>
          </p:cNvPr>
          <p:cNvSpPr/>
          <p:nvPr/>
        </p:nvSpPr>
        <p:spPr>
          <a:xfrm rot="5400000">
            <a:off x="3088133" y="-233294"/>
            <a:ext cx="466577" cy="4867835"/>
          </a:xfrm>
          <a:prstGeom prst="leftBrace">
            <a:avLst/>
          </a:prstGeom>
          <a:ln w="508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a:extLst>
              <a:ext uri="{FF2B5EF4-FFF2-40B4-BE49-F238E27FC236}">
                <a16:creationId xmlns:a16="http://schemas.microsoft.com/office/drawing/2014/main" id="{E44B64EE-69C0-3546-ADD6-DD799B11047C}"/>
              </a:ext>
            </a:extLst>
          </p:cNvPr>
          <p:cNvSpPr/>
          <p:nvPr/>
        </p:nvSpPr>
        <p:spPr>
          <a:xfrm rot="5400000">
            <a:off x="8901802" y="-234621"/>
            <a:ext cx="466577" cy="4867835"/>
          </a:xfrm>
          <a:prstGeom prst="leftBrace">
            <a:avLst/>
          </a:prstGeom>
          <a:ln w="508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4142EA50-F427-9E48-8DB4-78044320E67B}"/>
              </a:ext>
            </a:extLst>
          </p:cNvPr>
          <p:cNvSpPr txBox="1"/>
          <p:nvPr/>
        </p:nvSpPr>
        <p:spPr>
          <a:xfrm>
            <a:off x="2183604" y="1460335"/>
            <a:ext cx="2284600" cy="461665"/>
          </a:xfrm>
          <a:prstGeom prst="rect">
            <a:avLst/>
          </a:prstGeom>
          <a:noFill/>
        </p:spPr>
        <p:txBody>
          <a:bodyPr wrap="none" rtlCol="0">
            <a:spAutoFit/>
          </a:bodyPr>
          <a:lstStyle/>
          <a:p>
            <a:r>
              <a:rPr lang="en-US" sz="2400" dirty="0"/>
              <a:t>Plant products</a:t>
            </a:r>
          </a:p>
        </p:txBody>
      </p:sp>
      <p:sp>
        <p:nvSpPr>
          <p:cNvPr id="13" name="TextBox 12">
            <a:extLst>
              <a:ext uri="{FF2B5EF4-FFF2-40B4-BE49-F238E27FC236}">
                <a16:creationId xmlns:a16="http://schemas.microsoft.com/office/drawing/2014/main" id="{AD5C6FD9-4C86-FB4B-8A4B-AF1E8F4B2FE7}"/>
              </a:ext>
            </a:extLst>
          </p:cNvPr>
          <p:cNvSpPr txBox="1"/>
          <p:nvPr/>
        </p:nvSpPr>
        <p:spPr>
          <a:xfrm>
            <a:off x="8153400" y="1392093"/>
            <a:ext cx="2592376" cy="461665"/>
          </a:xfrm>
          <a:prstGeom prst="rect">
            <a:avLst/>
          </a:prstGeom>
          <a:noFill/>
        </p:spPr>
        <p:txBody>
          <a:bodyPr wrap="none" rtlCol="0">
            <a:spAutoFit/>
          </a:bodyPr>
          <a:lstStyle/>
          <a:p>
            <a:r>
              <a:rPr lang="en-US" sz="2400" dirty="0"/>
              <a:t>Animal products</a:t>
            </a:r>
          </a:p>
        </p:txBody>
      </p:sp>
      <p:sp>
        <p:nvSpPr>
          <p:cNvPr id="2" name="Rectangle 1">
            <a:extLst>
              <a:ext uri="{FF2B5EF4-FFF2-40B4-BE49-F238E27FC236}">
                <a16:creationId xmlns:a16="http://schemas.microsoft.com/office/drawing/2014/main" id="{017D0579-57D2-4797-8EDF-2524EB30AD14}"/>
              </a:ext>
            </a:extLst>
          </p:cNvPr>
          <p:cNvSpPr/>
          <p:nvPr/>
        </p:nvSpPr>
        <p:spPr>
          <a:xfrm>
            <a:off x="470647" y="6440127"/>
            <a:ext cx="3110753" cy="3651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78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DECA9-9D63-4F66-97C6-5B59FE88334B}"/>
              </a:ext>
            </a:extLst>
          </p:cNvPr>
          <p:cNvSpPr>
            <a:spLocks noGrp="1"/>
          </p:cNvSpPr>
          <p:nvPr>
            <p:ph type="title"/>
          </p:nvPr>
        </p:nvSpPr>
        <p:spPr/>
        <p:txBody>
          <a:bodyPr/>
          <a:lstStyle/>
          <a:p>
            <a:r>
              <a:rPr lang="en-US"/>
              <a:t>Examination approach for inputs</a:t>
            </a:r>
            <a:endParaRPr lang="en-US" dirty="0"/>
          </a:p>
        </p:txBody>
      </p:sp>
      <p:sp>
        <p:nvSpPr>
          <p:cNvPr id="3" name="Content Placeholder 2">
            <a:extLst>
              <a:ext uri="{FF2B5EF4-FFF2-40B4-BE49-F238E27FC236}">
                <a16:creationId xmlns:a16="http://schemas.microsoft.com/office/drawing/2014/main" id="{F26025CC-0FBF-4D42-B16C-63A357AA4542}"/>
              </a:ext>
            </a:extLst>
          </p:cNvPr>
          <p:cNvSpPr>
            <a:spLocks noGrp="1"/>
          </p:cNvSpPr>
          <p:nvPr>
            <p:ph idx="1"/>
          </p:nvPr>
        </p:nvSpPr>
        <p:spPr>
          <a:xfrm>
            <a:off x="248479" y="1519707"/>
            <a:ext cx="11648660" cy="4657256"/>
          </a:xfrm>
        </p:spPr>
        <p:txBody>
          <a:bodyPr/>
          <a:lstStyle/>
          <a:p>
            <a:r>
              <a:rPr lang="en-US" dirty="0"/>
              <a:t>Local, variation of one-at-a-time sensitivity</a:t>
            </a:r>
          </a:p>
          <a:p>
            <a:r>
              <a:rPr lang="en-US" dirty="0"/>
              <a:t>Each parameter varied by one order of magnitude above and below a baseline value, when possible</a:t>
            </a:r>
          </a:p>
          <a:p>
            <a:r>
              <a:rPr lang="en-US" dirty="0"/>
              <a:t>The one-at-a-time sensitivity was intended to characterize the mathematical structure of the model</a:t>
            </a:r>
          </a:p>
          <a:p>
            <a:pPr lvl="1"/>
            <a:r>
              <a:rPr lang="en-US" dirty="0"/>
              <a:t>Physical correlations were not enforced</a:t>
            </a:r>
          </a:p>
          <a:p>
            <a:pPr lvl="1"/>
            <a:r>
              <a:rPr lang="en-US" dirty="0"/>
              <a:t>Radionuclide-dependent inputs were perfectly correlated (no interest in ranking radionuclide relevance in this project)</a:t>
            </a:r>
          </a:p>
          <a:p>
            <a:r>
              <a:rPr lang="en-US" dirty="0"/>
              <a:t>The sensitivity analysis was intended to inform input updates</a:t>
            </a:r>
          </a:p>
        </p:txBody>
      </p:sp>
      <p:sp>
        <p:nvSpPr>
          <p:cNvPr id="5" name="Slide Number Placeholder 4">
            <a:extLst>
              <a:ext uri="{FF2B5EF4-FFF2-40B4-BE49-F238E27FC236}">
                <a16:creationId xmlns:a16="http://schemas.microsoft.com/office/drawing/2014/main" id="{192BFDCF-81B0-4E2B-8647-354092BE1CA3}"/>
              </a:ext>
            </a:extLst>
          </p:cNvPr>
          <p:cNvSpPr>
            <a:spLocks noGrp="1"/>
          </p:cNvSpPr>
          <p:nvPr>
            <p:ph type="sldNum" sz="quarter" idx="12"/>
          </p:nvPr>
        </p:nvSpPr>
        <p:spPr/>
        <p:txBody>
          <a:bodyPr/>
          <a:lstStyle/>
          <a:p>
            <a:fld id="{27CE633F-9882-4A5C-83A2-1109D0C73261}" type="slidenum">
              <a:rPr lang="en-US" smtClean="0"/>
              <a:t>6</a:t>
            </a:fld>
            <a:endParaRPr lang="en-US"/>
          </a:p>
        </p:txBody>
      </p:sp>
    </p:spTree>
    <p:extLst>
      <p:ext uri="{BB962C8B-B14F-4D97-AF65-F5344CB8AC3E}">
        <p14:creationId xmlns:p14="http://schemas.microsoft.com/office/powerpoint/2010/main" val="3407479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8B3D5-79EE-429D-AE2A-DBAD31A17D47}"/>
              </a:ext>
            </a:extLst>
          </p:cNvPr>
          <p:cNvSpPr>
            <a:spLocks noGrp="1"/>
          </p:cNvSpPr>
          <p:nvPr>
            <p:ph type="title"/>
          </p:nvPr>
        </p:nvSpPr>
        <p:spPr>
          <a:xfrm>
            <a:off x="248479" y="78520"/>
            <a:ext cx="11648658" cy="1325563"/>
          </a:xfrm>
        </p:spPr>
        <p:txBody>
          <a:bodyPr/>
          <a:lstStyle/>
          <a:p>
            <a:r>
              <a:rPr lang="en-US" dirty="0"/>
              <a:t>Sensitivity index: a slope</a:t>
            </a:r>
          </a:p>
        </p:txBody>
      </p:sp>
      <p:sp>
        <p:nvSpPr>
          <p:cNvPr id="3" name="Content Placeholder 2">
            <a:extLst>
              <a:ext uri="{FF2B5EF4-FFF2-40B4-BE49-F238E27FC236}">
                <a16:creationId xmlns:a16="http://schemas.microsoft.com/office/drawing/2014/main" id="{DEFBA4C1-55BD-4BEF-8D5E-B504479DAFE4}"/>
              </a:ext>
            </a:extLst>
          </p:cNvPr>
          <p:cNvSpPr>
            <a:spLocks noGrp="1"/>
          </p:cNvSpPr>
          <p:nvPr>
            <p:ph idx="1"/>
          </p:nvPr>
        </p:nvSpPr>
        <p:spPr>
          <a:xfrm>
            <a:off x="451616" y="1289141"/>
            <a:ext cx="11740384" cy="5203734"/>
          </a:xfrm>
        </p:spPr>
        <p:txBody>
          <a:bodyPr>
            <a:normAutofit lnSpcReduction="10000"/>
          </a:bodyPr>
          <a:lstStyle/>
          <a:p>
            <a:r>
              <a:rPr lang="en-US" dirty="0"/>
              <a:t>Simple linear fit of relative dose or relative cost versus log</a:t>
            </a:r>
            <a:r>
              <a:rPr lang="en-US" baseline="-25000" dirty="0"/>
              <a:t>10</a:t>
            </a:r>
            <a:r>
              <a:rPr lang="en-US" dirty="0"/>
              <a:t>(variable/reference)</a:t>
            </a:r>
          </a:p>
          <a:p>
            <a:endParaRPr lang="en-US" dirty="0"/>
          </a:p>
          <a:p>
            <a:endParaRPr lang="en-US" dirty="0"/>
          </a:p>
          <a:p>
            <a:endParaRPr lang="en-US" dirty="0"/>
          </a:p>
          <a:p>
            <a:endParaRPr lang="en-US" dirty="0"/>
          </a:p>
          <a:p>
            <a:endParaRPr lang="en-US" dirty="0"/>
          </a:p>
          <a:p>
            <a:endParaRPr lang="en-US" dirty="0"/>
          </a:p>
          <a:p>
            <a:endParaRPr lang="en-US" dirty="0"/>
          </a:p>
          <a:p>
            <a:r>
              <a:rPr lang="en-US" dirty="0"/>
              <a:t>Slope selected as the sensitivity index to compare different variables</a:t>
            </a:r>
          </a:p>
        </p:txBody>
      </p:sp>
      <p:sp>
        <p:nvSpPr>
          <p:cNvPr id="5" name="Slide Number Placeholder 4">
            <a:extLst>
              <a:ext uri="{FF2B5EF4-FFF2-40B4-BE49-F238E27FC236}">
                <a16:creationId xmlns:a16="http://schemas.microsoft.com/office/drawing/2014/main" id="{15C3AA68-88E0-44FE-9A1F-78D7C5BE59DE}"/>
              </a:ext>
            </a:extLst>
          </p:cNvPr>
          <p:cNvSpPr>
            <a:spLocks noGrp="1"/>
          </p:cNvSpPr>
          <p:nvPr>
            <p:ph type="sldNum" sz="quarter" idx="12"/>
          </p:nvPr>
        </p:nvSpPr>
        <p:spPr/>
        <p:txBody>
          <a:bodyPr/>
          <a:lstStyle/>
          <a:p>
            <a:fld id="{27CE633F-9882-4A5C-83A2-1109D0C73261}" type="slidenum">
              <a:rPr lang="en-US" smtClean="0"/>
              <a:t>7</a:t>
            </a:fld>
            <a:endParaRPr lang="en-US"/>
          </a:p>
        </p:txBody>
      </p:sp>
      <p:pic>
        <p:nvPicPr>
          <p:cNvPr id="6" name="Graphic 5">
            <a:extLst>
              <a:ext uri="{FF2B5EF4-FFF2-40B4-BE49-F238E27FC236}">
                <a16:creationId xmlns:a16="http://schemas.microsoft.com/office/drawing/2014/main" id="{C26E377F-FF05-4060-B903-962D065B37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3624" y="2047459"/>
            <a:ext cx="9857484" cy="3289465"/>
          </a:xfrm>
          <a:prstGeom prst="rect">
            <a:avLst/>
          </a:prstGeom>
        </p:spPr>
      </p:pic>
    </p:spTree>
    <p:extLst>
      <p:ext uri="{BB962C8B-B14F-4D97-AF65-F5344CB8AC3E}">
        <p14:creationId xmlns:p14="http://schemas.microsoft.com/office/powerpoint/2010/main" val="1251212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2B84B-A3ED-F845-A76A-3AFDF31FD869}"/>
              </a:ext>
            </a:extLst>
          </p:cNvPr>
          <p:cNvSpPr>
            <a:spLocks noGrp="1"/>
          </p:cNvSpPr>
          <p:nvPr>
            <p:ph type="title"/>
          </p:nvPr>
        </p:nvSpPr>
        <p:spPr/>
        <p:txBody>
          <a:bodyPr/>
          <a:lstStyle/>
          <a:p>
            <a:r>
              <a:rPr lang="en-US" dirty="0"/>
              <a:t>MACCS interdiction model</a:t>
            </a:r>
          </a:p>
        </p:txBody>
      </p:sp>
      <p:pic>
        <p:nvPicPr>
          <p:cNvPr id="7" name="Content Placeholder 6" descr="A picture containing drawing&#10;&#10;Description automatically generated">
            <a:extLst>
              <a:ext uri="{FF2B5EF4-FFF2-40B4-BE49-F238E27FC236}">
                <a16:creationId xmlns:a16="http://schemas.microsoft.com/office/drawing/2014/main" id="{CC7BEAED-BDB2-3B47-96E1-3E3B6839CFBB}"/>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2653091" y="2439194"/>
            <a:ext cx="5753100" cy="3124200"/>
          </a:xfrm>
        </p:spPr>
      </p:pic>
      <p:sp>
        <p:nvSpPr>
          <p:cNvPr id="5" name="Slide Number Placeholder 4">
            <a:extLst>
              <a:ext uri="{FF2B5EF4-FFF2-40B4-BE49-F238E27FC236}">
                <a16:creationId xmlns:a16="http://schemas.microsoft.com/office/drawing/2014/main" id="{EC09DF4E-F92D-D549-BE78-EC7072D0CD7B}"/>
              </a:ext>
            </a:extLst>
          </p:cNvPr>
          <p:cNvSpPr>
            <a:spLocks noGrp="1"/>
          </p:cNvSpPr>
          <p:nvPr>
            <p:ph type="sldNum" sz="quarter" idx="12"/>
          </p:nvPr>
        </p:nvSpPr>
        <p:spPr/>
        <p:txBody>
          <a:bodyPr/>
          <a:lstStyle/>
          <a:p>
            <a:fld id="{27CE633F-9882-4A5C-83A2-1109D0C73261}" type="slidenum">
              <a:rPr lang="en-US" smtClean="0"/>
              <a:t>8</a:t>
            </a:fld>
            <a:endParaRPr lang="en-US"/>
          </a:p>
        </p:txBody>
      </p:sp>
      <p:sp>
        <p:nvSpPr>
          <p:cNvPr id="13" name="TextBox 12">
            <a:extLst>
              <a:ext uri="{FF2B5EF4-FFF2-40B4-BE49-F238E27FC236}">
                <a16:creationId xmlns:a16="http://schemas.microsoft.com/office/drawing/2014/main" id="{73711BDA-9F71-4942-B319-BB7780A573F4}"/>
              </a:ext>
            </a:extLst>
          </p:cNvPr>
          <p:cNvSpPr txBox="1"/>
          <p:nvPr/>
        </p:nvSpPr>
        <p:spPr>
          <a:xfrm>
            <a:off x="8488015" y="2767280"/>
            <a:ext cx="3409122" cy="1631216"/>
          </a:xfrm>
          <a:prstGeom prst="rect">
            <a:avLst/>
          </a:prstGeom>
          <a:noFill/>
        </p:spPr>
        <p:txBody>
          <a:bodyPr wrap="square" rtlCol="0">
            <a:spAutoFit/>
          </a:bodyPr>
          <a:lstStyle/>
          <a:p>
            <a:r>
              <a:rPr lang="en-US" sz="2000" b="1" dirty="0"/>
              <a:t>Interdiction model</a:t>
            </a:r>
          </a:p>
          <a:p>
            <a:pPr marL="342900" indent="-342900">
              <a:buFont typeface="Arial" panose="020B0604020202020204" pitchFamily="34" charset="0"/>
              <a:buChar char="•"/>
            </a:pPr>
            <a:r>
              <a:rPr lang="en-US" sz="2000" dirty="0"/>
              <a:t>Suspension of farming</a:t>
            </a:r>
          </a:p>
          <a:p>
            <a:pPr marL="342900" indent="-342900">
              <a:buFont typeface="Arial" panose="020B0604020202020204" pitchFamily="34" charset="0"/>
              <a:buChar char="•"/>
            </a:pPr>
            <a:r>
              <a:rPr lang="en-US" sz="2000" dirty="0"/>
              <a:t>Food disposal</a:t>
            </a:r>
          </a:p>
          <a:p>
            <a:pPr marL="342900" indent="-342900">
              <a:buFont typeface="Arial" panose="020B0604020202020204" pitchFamily="34" charset="0"/>
              <a:buChar char="•"/>
            </a:pPr>
            <a:r>
              <a:rPr lang="en-US" sz="2000" dirty="0"/>
              <a:t>Land decontamination</a:t>
            </a:r>
          </a:p>
          <a:p>
            <a:pPr marL="342900" indent="-342900">
              <a:buFont typeface="Arial" panose="020B0604020202020204" pitchFamily="34" charset="0"/>
              <a:buChar char="•"/>
            </a:pPr>
            <a:r>
              <a:rPr lang="en-US" sz="2000" dirty="0"/>
              <a:t>Land condemnation</a:t>
            </a:r>
          </a:p>
        </p:txBody>
      </p:sp>
      <p:sp>
        <p:nvSpPr>
          <p:cNvPr id="14" name="TextBox 13">
            <a:extLst>
              <a:ext uri="{FF2B5EF4-FFF2-40B4-BE49-F238E27FC236}">
                <a16:creationId xmlns:a16="http://schemas.microsoft.com/office/drawing/2014/main" id="{B7E4CACC-B3B7-044F-86C8-1178F3D60A0B}"/>
              </a:ext>
            </a:extLst>
          </p:cNvPr>
          <p:cNvSpPr txBox="1"/>
          <p:nvPr/>
        </p:nvSpPr>
        <p:spPr>
          <a:xfrm>
            <a:off x="2276405" y="2764856"/>
            <a:ext cx="2825681" cy="461665"/>
          </a:xfrm>
          <a:prstGeom prst="rect">
            <a:avLst/>
          </a:prstGeom>
          <a:noFill/>
        </p:spPr>
        <p:txBody>
          <a:bodyPr wrap="square" rtlCol="0">
            <a:spAutoFit/>
          </a:bodyPr>
          <a:lstStyle/>
          <a:p>
            <a:r>
              <a:rPr lang="en-US" sz="2400" dirty="0"/>
              <a:t>Population dose</a:t>
            </a:r>
          </a:p>
        </p:txBody>
      </p:sp>
      <p:sp>
        <p:nvSpPr>
          <p:cNvPr id="15" name="TextBox 14">
            <a:extLst>
              <a:ext uri="{FF2B5EF4-FFF2-40B4-BE49-F238E27FC236}">
                <a16:creationId xmlns:a16="http://schemas.microsoft.com/office/drawing/2014/main" id="{A59A08C9-C5B0-6948-8DDC-2AA7D88493B1}"/>
              </a:ext>
            </a:extLst>
          </p:cNvPr>
          <p:cNvSpPr txBox="1"/>
          <p:nvPr/>
        </p:nvSpPr>
        <p:spPr>
          <a:xfrm>
            <a:off x="6072808" y="1909137"/>
            <a:ext cx="2333383" cy="461665"/>
          </a:xfrm>
          <a:prstGeom prst="rect">
            <a:avLst/>
          </a:prstGeom>
          <a:noFill/>
        </p:spPr>
        <p:txBody>
          <a:bodyPr wrap="square" rtlCol="0">
            <a:spAutoFit/>
          </a:bodyPr>
          <a:lstStyle/>
          <a:p>
            <a:r>
              <a:rPr lang="en-US" sz="2400" dirty="0"/>
              <a:t>Economic cost</a:t>
            </a:r>
          </a:p>
        </p:txBody>
      </p:sp>
    </p:spTree>
    <p:extLst>
      <p:ext uri="{BB962C8B-B14F-4D97-AF65-F5344CB8AC3E}">
        <p14:creationId xmlns:p14="http://schemas.microsoft.com/office/powerpoint/2010/main" val="794326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B27D5-1671-AC4B-AC51-4CE35524E198}"/>
              </a:ext>
            </a:extLst>
          </p:cNvPr>
          <p:cNvSpPr>
            <a:spLocks noGrp="1"/>
          </p:cNvSpPr>
          <p:nvPr>
            <p:ph type="title"/>
          </p:nvPr>
        </p:nvSpPr>
        <p:spPr/>
        <p:txBody>
          <a:bodyPr/>
          <a:lstStyle/>
          <a:p>
            <a:r>
              <a:rPr lang="en-US" dirty="0"/>
              <a:t>Sensitivity to plant growth rate (ZKG)</a:t>
            </a:r>
          </a:p>
        </p:txBody>
      </p:sp>
      <p:sp>
        <p:nvSpPr>
          <p:cNvPr id="3" name="Content Placeholder 2">
            <a:extLst>
              <a:ext uri="{FF2B5EF4-FFF2-40B4-BE49-F238E27FC236}">
                <a16:creationId xmlns:a16="http://schemas.microsoft.com/office/drawing/2014/main" id="{93AAF4BA-C752-4943-BFA2-AC953849CB46}"/>
              </a:ext>
            </a:extLst>
          </p:cNvPr>
          <p:cNvSpPr>
            <a:spLocks noGrp="1"/>
          </p:cNvSpPr>
          <p:nvPr>
            <p:ph idx="1"/>
          </p:nvPr>
        </p:nvSpPr>
        <p:spPr>
          <a:xfrm>
            <a:off x="248479" y="5246369"/>
            <a:ext cx="11648660" cy="930593"/>
          </a:xfrm>
        </p:spPr>
        <p:txBody>
          <a:bodyPr/>
          <a:lstStyle/>
          <a:p>
            <a:r>
              <a:rPr lang="en-US" dirty="0"/>
              <a:t>Individual dose tends to increase with increasing ZKG, except for ZKG(pasture).  Why?</a:t>
            </a:r>
          </a:p>
        </p:txBody>
      </p:sp>
      <p:sp>
        <p:nvSpPr>
          <p:cNvPr id="5" name="Slide Number Placeholder 4">
            <a:extLst>
              <a:ext uri="{FF2B5EF4-FFF2-40B4-BE49-F238E27FC236}">
                <a16:creationId xmlns:a16="http://schemas.microsoft.com/office/drawing/2014/main" id="{4BB5211A-7878-BD46-9EF3-FB68E0CC56E2}"/>
              </a:ext>
            </a:extLst>
          </p:cNvPr>
          <p:cNvSpPr>
            <a:spLocks noGrp="1"/>
          </p:cNvSpPr>
          <p:nvPr>
            <p:ph type="sldNum" sz="quarter" idx="12"/>
          </p:nvPr>
        </p:nvSpPr>
        <p:spPr/>
        <p:txBody>
          <a:bodyPr/>
          <a:lstStyle/>
          <a:p>
            <a:fld id="{27CE633F-9882-4A5C-83A2-1109D0C73261}" type="slidenum">
              <a:rPr lang="en-US" smtClean="0"/>
              <a:t>9</a:t>
            </a:fld>
            <a:endParaRPr lang="en-US"/>
          </a:p>
        </p:txBody>
      </p:sp>
      <p:pic>
        <p:nvPicPr>
          <p:cNvPr id="6" name="Picture 5">
            <a:extLst>
              <a:ext uri="{FF2B5EF4-FFF2-40B4-BE49-F238E27FC236}">
                <a16:creationId xmlns:a16="http://schemas.microsoft.com/office/drawing/2014/main" id="{91214CDF-C5CE-2145-B974-211E6D5F389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864" y="1564958"/>
            <a:ext cx="5290784" cy="3315652"/>
          </a:xfrm>
          <a:prstGeom prst="rect">
            <a:avLst/>
          </a:prstGeom>
          <a:noFill/>
        </p:spPr>
      </p:pic>
      <p:pic>
        <p:nvPicPr>
          <p:cNvPr id="7" name="Picture 6">
            <a:extLst>
              <a:ext uri="{FF2B5EF4-FFF2-40B4-BE49-F238E27FC236}">
                <a16:creationId xmlns:a16="http://schemas.microsoft.com/office/drawing/2014/main" id="{DF455292-9155-DB43-9B7C-542AF71457C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0138" y="1564958"/>
            <a:ext cx="5352232" cy="3407092"/>
          </a:xfrm>
          <a:prstGeom prst="rect">
            <a:avLst/>
          </a:prstGeom>
          <a:noFill/>
        </p:spPr>
      </p:pic>
      <p:pic>
        <p:nvPicPr>
          <p:cNvPr id="8" name="Picture 7">
            <a:extLst>
              <a:ext uri="{FF2B5EF4-FFF2-40B4-BE49-F238E27FC236}">
                <a16:creationId xmlns:a16="http://schemas.microsoft.com/office/drawing/2014/main" id="{42C86400-77E7-6741-8ECB-35A0526ECF4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1449" y="1741169"/>
            <a:ext cx="2151871" cy="1325563"/>
          </a:xfrm>
          <a:prstGeom prst="rect">
            <a:avLst/>
          </a:prstGeom>
          <a:noFill/>
        </p:spPr>
      </p:pic>
      <p:pic>
        <p:nvPicPr>
          <p:cNvPr id="9" name="Picture 8">
            <a:extLst>
              <a:ext uri="{FF2B5EF4-FFF2-40B4-BE49-F238E27FC236}">
                <a16:creationId xmlns:a16="http://schemas.microsoft.com/office/drawing/2014/main" id="{3A0FA85C-9C0F-CD48-AE1A-1D526A77948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80385" y="1690688"/>
            <a:ext cx="1676149" cy="1029652"/>
          </a:xfrm>
          <a:prstGeom prst="rect">
            <a:avLst/>
          </a:prstGeom>
          <a:noFill/>
        </p:spPr>
      </p:pic>
    </p:spTree>
    <p:extLst>
      <p:ext uri="{BB962C8B-B14F-4D97-AF65-F5344CB8AC3E}">
        <p14:creationId xmlns:p14="http://schemas.microsoft.com/office/powerpoint/2010/main" val="1122297860"/>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1712</Words>
  <Application>Microsoft Office PowerPoint</Application>
  <PresentationFormat>Widescreen</PresentationFormat>
  <Paragraphs>246</Paragraphs>
  <Slides>18</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Univers</vt:lpstr>
      <vt:lpstr>GradientVTI</vt:lpstr>
      <vt:lpstr>MACCS-COMIDA2 Input Parameter Analysis Revisiting the MACCS Food-Chain Model</vt:lpstr>
      <vt:lpstr>Acknowledgments</vt:lpstr>
      <vt:lpstr>Food-Chain Model</vt:lpstr>
      <vt:lpstr>COMIDA consequences depend on the accident date</vt:lpstr>
      <vt:lpstr>Different plant and animal product concentration with the accident date </vt:lpstr>
      <vt:lpstr>Examination approach for inputs</vt:lpstr>
      <vt:lpstr>Sensitivity index: a slope</vt:lpstr>
      <vt:lpstr>MACCS interdiction model</vt:lpstr>
      <vt:lpstr>Sensitivity to plant growth rate (ZKG)</vt:lpstr>
      <vt:lpstr>Individual dose decreases with increasing pasture growth rate because the time for radionuclide uptake by roots is expanded</vt:lpstr>
      <vt:lpstr>Agricultural dates</vt:lpstr>
      <vt:lpstr>PowerPoint Presentation</vt:lpstr>
      <vt:lpstr>Individual dose can increase with holdup</vt:lpstr>
      <vt:lpstr>Linear increase of dose with holdup for long-lived radionuclides</vt:lpstr>
      <vt:lpstr>PowerPoint Presentation</vt:lpstr>
      <vt:lpstr>PowerPoint Presentation</vt:lpstr>
      <vt:lpstr>General comments</vt:lpstr>
      <vt:lpstr>General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MACCS-COMIDA2 Input Parameter Analysis Revisiting the MACCS food-chain model</dc:title>
  <dc:creator>Osvaldo Pensado</dc:creator>
  <cp:lastModifiedBy>Pensado, Osvaldo</cp:lastModifiedBy>
  <cp:revision>26</cp:revision>
  <dcterms:created xsi:type="dcterms:W3CDTF">2020-08-09T15:36:47Z</dcterms:created>
  <dcterms:modified xsi:type="dcterms:W3CDTF">2020-08-26T13:52:25Z</dcterms:modified>
</cp:coreProperties>
</file>